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31"/>
  </p:notesMasterIdLst>
  <p:sldIdLst>
    <p:sldId id="301" r:id="rId2"/>
    <p:sldId id="527" r:id="rId3"/>
    <p:sldId id="323" r:id="rId4"/>
    <p:sldId id="305" r:id="rId5"/>
    <p:sldId id="306" r:id="rId6"/>
    <p:sldId id="492" r:id="rId7"/>
    <p:sldId id="307" r:id="rId8"/>
    <p:sldId id="474" r:id="rId9"/>
    <p:sldId id="308" r:id="rId10"/>
    <p:sldId id="459" r:id="rId11"/>
    <p:sldId id="528" r:id="rId12"/>
    <p:sldId id="461" r:id="rId13"/>
    <p:sldId id="462" r:id="rId14"/>
    <p:sldId id="463" r:id="rId15"/>
    <p:sldId id="551" r:id="rId16"/>
    <p:sldId id="552" r:id="rId17"/>
    <p:sldId id="553" r:id="rId18"/>
    <p:sldId id="466" r:id="rId19"/>
    <p:sldId id="496" r:id="rId20"/>
    <p:sldId id="469" r:id="rId21"/>
    <p:sldId id="470" r:id="rId22"/>
    <p:sldId id="442" r:id="rId23"/>
    <p:sldId id="443" r:id="rId24"/>
    <p:sldId id="555" r:id="rId25"/>
    <p:sldId id="554" r:id="rId26"/>
    <p:sldId id="444" r:id="rId27"/>
    <p:sldId id="529" r:id="rId28"/>
    <p:sldId id="422" r:id="rId29"/>
    <p:sldId id="423" r:id="rId30"/>
    <p:sldId id="424" r:id="rId31"/>
    <p:sldId id="533" r:id="rId32"/>
    <p:sldId id="478" r:id="rId33"/>
    <p:sldId id="534" r:id="rId34"/>
    <p:sldId id="367" r:id="rId35"/>
    <p:sldId id="495" r:id="rId36"/>
    <p:sldId id="371" r:id="rId37"/>
    <p:sldId id="497" r:id="rId38"/>
    <p:sldId id="512" r:id="rId39"/>
    <p:sldId id="418" r:id="rId40"/>
    <p:sldId id="378" r:id="rId41"/>
    <p:sldId id="379" r:id="rId42"/>
    <p:sldId id="536" r:id="rId43"/>
    <p:sldId id="381" r:id="rId44"/>
    <p:sldId id="382" r:id="rId45"/>
    <p:sldId id="383" r:id="rId46"/>
    <p:sldId id="384" r:id="rId47"/>
    <p:sldId id="385" r:id="rId48"/>
    <p:sldId id="386" r:id="rId49"/>
    <p:sldId id="387" r:id="rId50"/>
    <p:sldId id="388" r:id="rId51"/>
    <p:sldId id="521" r:id="rId52"/>
    <p:sldId id="419" r:id="rId53"/>
    <p:sldId id="420" r:id="rId54"/>
    <p:sldId id="421" r:id="rId55"/>
    <p:sldId id="476" r:id="rId56"/>
    <p:sldId id="522" r:id="rId57"/>
    <p:sldId id="479" r:id="rId58"/>
    <p:sldId id="481" r:id="rId59"/>
    <p:sldId id="480" r:id="rId60"/>
    <p:sldId id="482" r:id="rId61"/>
    <p:sldId id="372" r:id="rId62"/>
    <p:sldId id="373" r:id="rId63"/>
    <p:sldId id="537" r:id="rId64"/>
    <p:sldId id="538" r:id="rId65"/>
    <p:sldId id="375" r:id="rId66"/>
    <p:sldId id="376" r:id="rId67"/>
    <p:sldId id="377" r:id="rId68"/>
    <p:sldId id="498" r:id="rId69"/>
    <p:sldId id="530" r:id="rId70"/>
    <p:sldId id="431" r:id="rId71"/>
    <p:sldId id="432" r:id="rId72"/>
    <p:sldId id="433" r:id="rId73"/>
    <p:sldId id="539" r:id="rId74"/>
    <p:sldId id="434" r:id="rId75"/>
    <p:sldId id="436" r:id="rId76"/>
    <p:sldId id="437" r:id="rId77"/>
    <p:sldId id="438" r:id="rId78"/>
    <p:sldId id="439" r:id="rId79"/>
    <p:sldId id="440" r:id="rId80"/>
    <p:sldId id="441" r:id="rId81"/>
    <p:sldId id="523" r:id="rId82"/>
    <p:sldId id="445" r:id="rId83"/>
    <p:sldId id="446" r:id="rId84"/>
    <p:sldId id="447" r:id="rId85"/>
    <p:sldId id="477" r:id="rId86"/>
    <p:sldId id="448" r:id="rId87"/>
    <p:sldId id="449" r:id="rId88"/>
    <p:sldId id="561" r:id="rId89"/>
    <p:sldId id="556" r:id="rId90"/>
    <p:sldId id="557" r:id="rId91"/>
    <p:sldId id="559" r:id="rId92"/>
    <p:sldId id="560" r:id="rId93"/>
    <p:sldId id="451" r:id="rId94"/>
    <p:sldId id="452" r:id="rId95"/>
    <p:sldId id="562" r:id="rId96"/>
    <p:sldId id="453" r:id="rId97"/>
    <p:sldId id="564" r:id="rId98"/>
    <p:sldId id="563" r:id="rId99"/>
    <p:sldId id="525" r:id="rId100"/>
    <p:sldId id="399" r:id="rId101"/>
    <p:sldId id="458" r:id="rId102"/>
    <p:sldId id="400" r:id="rId103"/>
    <p:sldId id="542" r:id="rId104"/>
    <p:sldId id="401" r:id="rId105"/>
    <p:sldId id="486" r:id="rId106"/>
    <p:sldId id="487" r:id="rId107"/>
    <p:sldId id="488" r:id="rId108"/>
    <p:sldId id="489" r:id="rId109"/>
    <p:sldId id="540" r:id="rId110"/>
    <p:sldId id="541" r:id="rId111"/>
    <p:sldId id="543" r:id="rId112"/>
    <p:sldId id="544" r:id="rId113"/>
    <p:sldId id="545" r:id="rId114"/>
    <p:sldId id="546" r:id="rId115"/>
    <p:sldId id="547" r:id="rId116"/>
    <p:sldId id="548" r:id="rId117"/>
    <p:sldId id="549" r:id="rId118"/>
    <p:sldId id="550" r:id="rId119"/>
    <p:sldId id="409" r:id="rId120"/>
    <p:sldId id="410" r:id="rId121"/>
    <p:sldId id="411" r:id="rId122"/>
    <p:sldId id="484" r:id="rId123"/>
    <p:sldId id="417" r:id="rId124"/>
    <p:sldId id="493" r:id="rId125"/>
    <p:sldId id="526" r:id="rId126"/>
    <p:sldId id="471" r:id="rId127"/>
    <p:sldId id="473" r:id="rId128"/>
    <p:sldId id="472" r:id="rId129"/>
    <p:sldId id="565" r:id="rId130"/>
  </p:sldIdLst>
  <p:sldSz cx="12192000" cy="6858000"/>
  <p:notesSz cx="6858000" cy="1295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770B4B-9EF0-4E67-8F55-AE3723FC9E16}" v="46" dt="2020-01-04T21:20:48.649"/>
    <p1510:client id="{C3165C0B-232B-44F5-9329-6FDB144D1562}" v="1321" dt="2020-01-05T21:30:06.479"/>
    <p1510:client id="{E8F8D65D-885A-40B2-9A1E-05212AD1B56E}" v="289" dt="2020-01-07T03:31:49.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91304" autoAdjust="0"/>
  </p:normalViewPr>
  <p:slideViewPr>
    <p:cSldViewPr snapToGrid="0">
      <p:cViewPr varScale="1">
        <p:scale>
          <a:sx n="59" d="100"/>
          <a:sy n="59" d="100"/>
        </p:scale>
        <p:origin x="80"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a:t>
            </a:fld>
            <a:endParaRPr lang="en-US"/>
          </a:p>
        </p:txBody>
      </p:sp>
    </p:spTree>
    <p:extLst>
      <p:ext uri="{BB962C8B-B14F-4D97-AF65-F5344CB8AC3E}">
        <p14:creationId xmlns:p14="http://schemas.microsoft.com/office/powerpoint/2010/main" val="3826725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jz</a:t>
            </a:r>
          </a:p>
        </p:txBody>
      </p:sp>
      <p:sp>
        <p:nvSpPr>
          <p:cNvPr id="4" name="Slide Number Placeholder 3"/>
          <p:cNvSpPr>
            <a:spLocks noGrp="1"/>
          </p:cNvSpPr>
          <p:nvPr>
            <p:ph type="sldNum" sz="quarter" idx="5"/>
          </p:nvPr>
        </p:nvSpPr>
        <p:spPr/>
        <p:txBody>
          <a:bodyPr/>
          <a:lstStyle/>
          <a:p>
            <a:fld id="{DC1FB0F6-3E2E-43E7-86F7-EE928AF881A6}" type="slidenum">
              <a:rPr lang="en-US" smtClean="0"/>
              <a:t>19</a:t>
            </a:fld>
            <a:endParaRPr lang="en-US"/>
          </a:p>
        </p:txBody>
      </p:sp>
    </p:spTree>
    <p:extLst>
      <p:ext uri="{BB962C8B-B14F-4D97-AF65-F5344CB8AC3E}">
        <p14:creationId xmlns:p14="http://schemas.microsoft.com/office/powerpoint/2010/main" val="502488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Amazon Simple Storage Service - S3</a:t>
            </a:r>
          </a:p>
        </p:txBody>
      </p:sp>
      <p:sp>
        <p:nvSpPr>
          <p:cNvPr id="4" name="Slide Number Placeholder 3"/>
          <p:cNvSpPr>
            <a:spLocks noGrp="1"/>
          </p:cNvSpPr>
          <p:nvPr>
            <p:ph type="sldNum" sz="quarter" idx="10"/>
          </p:nvPr>
        </p:nvSpPr>
        <p:spPr/>
        <p:txBody>
          <a:bodyPr/>
          <a:lstStyle/>
          <a:p>
            <a:fld id="{DC1FB0F6-3E2E-43E7-86F7-EE928AF881A6}" type="slidenum">
              <a:rPr lang="en-US" smtClean="0"/>
              <a:t>27</a:t>
            </a:fld>
            <a:endParaRPr lang="en-US"/>
          </a:p>
        </p:txBody>
      </p:sp>
    </p:spTree>
    <p:extLst>
      <p:ext uri="{BB962C8B-B14F-4D97-AF65-F5344CB8AC3E}">
        <p14:creationId xmlns:p14="http://schemas.microsoft.com/office/powerpoint/2010/main" val="1059507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34</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35</a:t>
            </a:fld>
            <a:endParaRPr lang="en-US"/>
          </a:p>
        </p:txBody>
      </p:sp>
    </p:spTree>
    <p:extLst>
      <p:ext uri="{BB962C8B-B14F-4D97-AF65-F5344CB8AC3E}">
        <p14:creationId xmlns:p14="http://schemas.microsoft.com/office/powerpoint/2010/main" val="2080944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lw</a:t>
            </a:r>
          </a:p>
        </p:txBody>
      </p:sp>
      <p:sp>
        <p:nvSpPr>
          <p:cNvPr id="4" name="Slide Number Placeholder 3"/>
          <p:cNvSpPr>
            <a:spLocks noGrp="1"/>
          </p:cNvSpPr>
          <p:nvPr>
            <p:ph type="sldNum" sz="quarter" idx="5"/>
          </p:nvPr>
        </p:nvSpPr>
        <p:spPr/>
        <p:txBody>
          <a:bodyPr/>
          <a:lstStyle/>
          <a:p>
            <a:fld id="{DC1FB0F6-3E2E-43E7-86F7-EE928AF881A6}" type="slidenum">
              <a:rPr lang="en-US" smtClean="0"/>
              <a:t>37</a:t>
            </a:fld>
            <a:endParaRPr lang="en-US"/>
          </a:p>
        </p:txBody>
      </p:sp>
    </p:spTree>
    <p:extLst>
      <p:ext uri="{BB962C8B-B14F-4D97-AF65-F5344CB8AC3E}">
        <p14:creationId xmlns:p14="http://schemas.microsoft.com/office/powerpoint/2010/main" val="3999020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38</a:t>
            </a:fld>
            <a:endParaRPr lang="en-US"/>
          </a:p>
        </p:txBody>
      </p:sp>
    </p:spTree>
    <p:extLst>
      <p:ext uri="{BB962C8B-B14F-4D97-AF65-F5344CB8AC3E}">
        <p14:creationId xmlns:p14="http://schemas.microsoft.com/office/powerpoint/2010/main" val="2421898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Glue table accessible in athena</a:t>
            </a:r>
          </a:p>
          <a:p>
            <a:endParaRPr lang="en-US" dirty="0">
              <a:cs typeface="Calibri"/>
            </a:endParaRPr>
          </a:p>
        </p:txBody>
      </p:sp>
      <p:sp>
        <p:nvSpPr>
          <p:cNvPr id="4" name="Slide Number Placeholder 3"/>
          <p:cNvSpPr>
            <a:spLocks noGrp="1"/>
          </p:cNvSpPr>
          <p:nvPr>
            <p:ph type="sldNum" sz="quarter" idx="5"/>
          </p:nvPr>
        </p:nvSpPr>
        <p:spPr/>
        <p:txBody>
          <a:bodyPr/>
          <a:lstStyle/>
          <a:p>
            <a:fld id="{DC1FB0F6-3E2E-43E7-86F7-EE928AF881A6}" type="slidenum">
              <a:rPr lang="en-US" smtClean="0"/>
              <a:t>39</a:t>
            </a:fld>
            <a:endParaRPr lang="en-US"/>
          </a:p>
        </p:txBody>
      </p:sp>
    </p:spTree>
    <p:extLst>
      <p:ext uri="{BB962C8B-B14F-4D97-AF65-F5344CB8AC3E}">
        <p14:creationId xmlns:p14="http://schemas.microsoft.com/office/powerpoint/2010/main" val="961604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You'll notice that there is an option to add the table manually, but you would have to type in the column names and types manually. A good option if your file doesn't have column names and types already</a:t>
            </a:r>
          </a:p>
        </p:txBody>
      </p:sp>
      <p:sp>
        <p:nvSpPr>
          <p:cNvPr id="4" name="Slide Number Placeholder 3"/>
          <p:cNvSpPr>
            <a:spLocks noGrp="1"/>
          </p:cNvSpPr>
          <p:nvPr>
            <p:ph type="sldNum" sz="quarter" idx="5"/>
          </p:nvPr>
        </p:nvSpPr>
        <p:spPr/>
        <p:txBody>
          <a:bodyPr/>
          <a:lstStyle/>
          <a:p>
            <a:fld id="{DC1FB0F6-3E2E-43E7-86F7-EE928AF881A6}" type="slidenum">
              <a:rPr lang="en-US" smtClean="0"/>
              <a:t>42</a:t>
            </a:fld>
            <a:endParaRPr lang="en-US"/>
          </a:p>
        </p:txBody>
      </p:sp>
    </p:spTree>
    <p:extLst>
      <p:ext uri="{BB962C8B-B14F-4D97-AF65-F5344CB8AC3E}">
        <p14:creationId xmlns:p14="http://schemas.microsoft.com/office/powerpoint/2010/main" val="1992972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DefaultRole-xxx</a:t>
            </a:r>
          </a:p>
        </p:txBody>
      </p:sp>
      <p:sp>
        <p:nvSpPr>
          <p:cNvPr id="4" name="Slide Number Placeholder 3"/>
          <p:cNvSpPr>
            <a:spLocks noGrp="1"/>
          </p:cNvSpPr>
          <p:nvPr>
            <p:ph type="sldNum" sz="quarter" idx="5"/>
          </p:nvPr>
        </p:nvSpPr>
        <p:spPr/>
        <p:txBody>
          <a:bodyPr/>
          <a:lstStyle/>
          <a:p>
            <a:fld id="{DC1FB0F6-3E2E-43E7-86F7-EE928AF881A6}" type="slidenum">
              <a:rPr lang="en-US" smtClean="0"/>
              <a:t>46</a:t>
            </a:fld>
            <a:endParaRPr lang="en-US"/>
          </a:p>
        </p:txBody>
      </p:sp>
    </p:spTree>
    <p:extLst>
      <p:ext uri="{BB962C8B-B14F-4D97-AF65-F5344CB8AC3E}">
        <p14:creationId xmlns:p14="http://schemas.microsoft.com/office/powerpoint/2010/main" val="1353824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May want to run on a timed schedule if you receive new data on a regular basis</a:t>
            </a:r>
          </a:p>
        </p:txBody>
      </p:sp>
      <p:sp>
        <p:nvSpPr>
          <p:cNvPr id="4" name="Slide Number Placeholder 3"/>
          <p:cNvSpPr>
            <a:spLocks noGrp="1"/>
          </p:cNvSpPr>
          <p:nvPr>
            <p:ph type="sldNum" sz="quarter" idx="5"/>
          </p:nvPr>
        </p:nvSpPr>
        <p:spPr/>
        <p:txBody>
          <a:bodyPr/>
          <a:lstStyle/>
          <a:p>
            <a:fld id="{DC1FB0F6-3E2E-43E7-86F7-EE928AF881A6}" type="slidenum">
              <a:rPr lang="en-US" smtClean="0"/>
              <a:t>47</a:t>
            </a:fld>
            <a:endParaRPr lang="en-US"/>
          </a:p>
        </p:txBody>
      </p:sp>
    </p:spTree>
    <p:extLst>
      <p:ext uri="{BB962C8B-B14F-4D97-AF65-F5344CB8AC3E}">
        <p14:creationId xmlns:p14="http://schemas.microsoft.com/office/powerpoint/2010/main" val="3528113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a:t>
            </a:fld>
            <a:endParaRPr lang="en-US"/>
          </a:p>
        </p:txBody>
      </p:sp>
    </p:spTree>
    <p:extLst>
      <p:ext uri="{BB962C8B-B14F-4D97-AF65-F5344CB8AC3E}">
        <p14:creationId xmlns:p14="http://schemas.microsoft.com/office/powerpoint/2010/main" val="452238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51</a:t>
            </a:fld>
            <a:endParaRPr lang="en-US"/>
          </a:p>
        </p:txBody>
      </p:sp>
    </p:spTree>
    <p:extLst>
      <p:ext uri="{BB962C8B-B14F-4D97-AF65-F5344CB8AC3E}">
        <p14:creationId xmlns:p14="http://schemas.microsoft.com/office/powerpoint/2010/main" val="3493662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jz</a:t>
            </a:r>
          </a:p>
        </p:txBody>
      </p:sp>
      <p:sp>
        <p:nvSpPr>
          <p:cNvPr id="4" name="Slide Number Placeholder 3"/>
          <p:cNvSpPr>
            <a:spLocks noGrp="1"/>
          </p:cNvSpPr>
          <p:nvPr>
            <p:ph type="sldNum" sz="quarter" idx="5"/>
          </p:nvPr>
        </p:nvSpPr>
        <p:spPr/>
        <p:txBody>
          <a:bodyPr/>
          <a:lstStyle/>
          <a:p>
            <a:fld id="{DC1FB0F6-3E2E-43E7-86F7-EE928AF881A6}" type="slidenum">
              <a:rPr lang="en-US" smtClean="0"/>
              <a:t>55</a:t>
            </a:fld>
            <a:endParaRPr lang="en-US"/>
          </a:p>
        </p:txBody>
      </p:sp>
    </p:spTree>
    <p:extLst>
      <p:ext uri="{BB962C8B-B14F-4D97-AF65-F5344CB8AC3E}">
        <p14:creationId xmlns:p14="http://schemas.microsoft.com/office/powerpoint/2010/main" val="801057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Data iis n Glue table, but querying data in Redshift is faster</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56</a:t>
            </a:fld>
            <a:endParaRPr lang="en-US"/>
          </a:p>
        </p:txBody>
      </p:sp>
    </p:spTree>
    <p:extLst>
      <p:ext uri="{BB962C8B-B14F-4D97-AF65-F5344CB8AC3E}">
        <p14:creationId xmlns:p14="http://schemas.microsoft.com/office/powerpoint/2010/main" val="2029707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private </a:t>
            </a:r>
            <a:r>
              <a:rPr lang="en-US" err="1"/>
              <a:t>ip</a:t>
            </a:r>
            <a:r>
              <a:rPr lang="en-US" dirty="0"/>
              <a:t> address for AWS Glue to access S3 data without exposing to the public</a:t>
            </a:r>
          </a:p>
          <a:p>
            <a:endParaRPr lang="en-US" dirty="0">
              <a:cs typeface="Calibri"/>
            </a:endParaRPr>
          </a:p>
          <a:p>
            <a:r>
              <a:rPr lang="en-US">
                <a:cs typeface="Calibri"/>
              </a:rPr>
              <a:t>If using our shared AWS account, we have it done already since this only needs to be done once.</a:t>
            </a:r>
            <a:endParaRPr lang="en-US" dirty="0">
              <a:cs typeface="Calibri"/>
            </a:endParaRPr>
          </a:p>
        </p:txBody>
      </p:sp>
      <p:sp>
        <p:nvSpPr>
          <p:cNvPr id="4" name="Slide Number Placeholder 3"/>
          <p:cNvSpPr>
            <a:spLocks noGrp="1"/>
          </p:cNvSpPr>
          <p:nvPr>
            <p:ph type="sldNum" sz="quarter" idx="10"/>
          </p:nvPr>
        </p:nvSpPr>
        <p:spPr/>
        <p:txBody>
          <a:bodyPr/>
          <a:lstStyle/>
          <a:p>
            <a:fld id="{DC1FB0F6-3E2E-43E7-86F7-EE928AF881A6}" type="slidenum">
              <a:rPr lang="en-US" smtClean="0"/>
              <a:t>57</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61</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DefaultRole-xxx</a:t>
            </a:r>
          </a:p>
        </p:txBody>
      </p:sp>
      <p:sp>
        <p:nvSpPr>
          <p:cNvPr id="4" name="Slide Number Placeholder 3"/>
          <p:cNvSpPr>
            <a:spLocks noGrp="1"/>
          </p:cNvSpPr>
          <p:nvPr>
            <p:ph type="sldNum" sz="quarter" idx="5"/>
          </p:nvPr>
        </p:nvSpPr>
        <p:spPr/>
        <p:txBody>
          <a:bodyPr/>
          <a:lstStyle/>
          <a:p>
            <a:fld id="{DC1FB0F6-3E2E-43E7-86F7-EE928AF881A6}" type="slidenum">
              <a:rPr lang="en-US" smtClean="0"/>
              <a:t>65</a:t>
            </a:fld>
            <a:endParaRPr lang="en-US"/>
          </a:p>
        </p:txBody>
      </p:sp>
    </p:spTree>
    <p:extLst>
      <p:ext uri="{BB962C8B-B14F-4D97-AF65-F5344CB8AC3E}">
        <p14:creationId xmlns:p14="http://schemas.microsoft.com/office/powerpoint/2010/main" val="1636051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DefaultRole-xxx</a:t>
            </a:r>
          </a:p>
        </p:txBody>
      </p:sp>
      <p:sp>
        <p:nvSpPr>
          <p:cNvPr id="4" name="Slide Number Placeholder 3"/>
          <p:cNvSpPr>
            <a:spLocks noGrp="1"/>
          </p:cNvSpPr>
          <p:nvPr>
            <p:ph type="sldNum" sz="quarter" idx="5"/>
          </p:nvPr>
        </p:nvSpPr>
        <p:spPr/>
        <p:txBody>
          <a:bodyPr/>
          <a:lstStyle/>
          <a:p>
            <a:fld id="{DC1FB0F6-3E2E-43E7-86F7-EE928AF881A6}" type="slidenum">
              <a:rPr lang="en-US" smtClean="0"/>
              <a:t>66</a:t>
            </a:fld>
            <a:endParaRPr lang="en-US"/>
          </a:p>
        </p:txBody>
      </p:sp>
    </p:spTree>
    <p:extLst>
      <p:ext uri="{BB962C8B-B14F-4D97-AF65-F5344CB8AC3E}">
        <p14:creationId xmlns:p14="http://schemas.microsoft.com/office/powerpoint/2010/main" val="2823457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lw</a:t>
            </a:r>
          </a:p>
        </p:txBody>
      </p:sp>
      <p:sp>
        <p:nvSpPr>
          <p:cNvPr id="4" name="Slide Number Placeholder 3"/>
          <p:cNvSpPr>
            <a:spLocks noGrp="1"/>
          </p:cNvSpPr>
          <p:nvPr>
            <p:ph type="sldNum" sz="quarter" idx="5"/>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326389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3667168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DefaultRole-xxx</a:t>
            </a:r>
          </a:p>
        </p:txBody>
      </p:sp>
      <p:sp>
        <p:nvSpPr>
          <p:cNvPr id="4" name="Slide Number Placeholder 3"/>
          <p:cNvSpPr>
            <a:spLocks noGrp="1"/>
          </p:cNvSpPr>
          <p:nvPr>
            <p:ph type="sldNum" sz="quarter" idx="5"/>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2861164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Note that the keys will need to have 2 dashes in front. This is just part of the glue syntax</a:t>
            </a:r>
            <a:endParaRPr lang="en-US" dirty="0">
              <a:cs typeface="Calibri"/>
            </a:endParaRP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3661614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74</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75</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Glue uses </a:t>
            </a:r>
            <a:r>
              <a:rPr lang="en-US" dirty="0" err="1"/>
              <a:t>PySpark</a:t>
            </a:r>
            <a:r>
              <a:rPr lang="en-US" dirty="0"/>
              <a:t> which is python for Apache Spark. Spark is an analytics engine for large scale data processing.</a:t>
            </a:r>
            <a:endParaRPr lang="en-US" dirty="0">
              <a:cs typeface="Calibri"/>
            </a:endParaRPr>
          </a:p>
        </p:txBody>
      </p:sp>
      <p:sp>
        <p:nvSpPr>
          <p:cNvPr id="4" name="Slide Number Placeholder 3"/>
          <p:cNvSpPr>
            <a:spLocks noGrp="1"/>
          </p:cNvSpPr>
          <p:nvPr>
            <p:ph type="sldNum" sz="quarter" idx="10"/>
          </p:nvPr>
        </p:nvSpPr>
        <p:spPr/>
        <p:txBody>
          <a:bodyPr/>
          <a:lstStyle/>
          <a:p>
            <a:fld id="{DC1FB0F6-3E2E-43E7-86F7-EE928AF881A6}" type="slidenum">
              <a:rPr lang="en-US" smtClean="0"/>
              <a:t>76</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77</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78</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79</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80</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81</a:t>
            </a:fld>
            <a:endParaRPr lang="en-US"/>
          </a:p>
        </p:txBody>
      </p:sp>
    </p:spTree>
    <p:extLst>
      <p:ext uri="{BB962C8B-B14F-4D97-AF65-F5344CB8AC3E}">
        <p14:creationId xmlns:p14="http://schemas.microsoft.com/office/powerpoint/2010/main" val="350284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41826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97724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9517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1204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0811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498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the Glue job.</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test the Lambda, rename your file (you don’t actually have to change the name). Renaming a file counts the same as adding a new file, so it should trigger the lambda which should trigger the glue job. If not, check the logs in the lambda to see what went wrong.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86051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99</a:t>
            </a:fld>
            <a:endParaRPr lang="en-US"/>
          </a:p>
        </p:txBody>
      </p:sp>
    </p:spTree>
    <p:extLst>
      <p:ext uri="{BB962C8B-B14F-4D97-AF65-F5344CB8AC3E}">
        <p14:creationId xmlns:p14="http://schemas.microsoft.com/office/powerpoint/2010/main" val="6126008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Alternative to Tableau or Microsoft Power BI</a:t>
            </a:r>
          </a:p>
        </p:txBody>
      </p:sp>
      <p:sp>
        <p:nvSpPr>
          <p:cNvPr id="4" name="Slide Number Placeholder 3"/>
          <p:cNvSpPr>
            <a:spLocks noGrp="1"/>
          </p:cNvSpPr>
          <p:nvPr>
            <p:ph type="sldNum" sz="quarter" idx="5"/>
          </p:nvPr>
        </p:nvSpPr>
        <p:spPr/>
        <p:txBody>
          <a:bodyPr/>
          <a:lstStyle/>
          <a:p>
            <a:fld id="{DC1FB0F6-3E2E-43E7-86F7-EE928AF881A6}" type="slidenum">
              <a:rPr lang="en-US" smtClean="0"/>
              <a:t>100</a:t>
            </a:fld>
            <a:endParaRPr lang="en-US"/>
          </a:p>
        </p:txBody>
      </p:sp>
    </p:spTree>
    <p:extLst>
      <p:ext uri="{BB962C8B-B14F-4D97-AF65-F5344CB8AC3E}">
        <p14:creationId xmlns:p14="http://schemas.microsoft.com/office/powerpoint/2010/main" val="41040038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EC2 Security Group</a:t>
            </a:r>
          </a:p>
        </p:txBody>
      </p:sp>
      <p:sp>
        <p:nvSpPr>
          <p:cNvPr id="4" name="Slide Number Placeholder 3"/>
          <p:cNvSpPr>
            <a:spLocks noGrp="1"/>
          </p:cNvSpPr>
          <p:nvPr>
            <p:ph type="sldNum" sz="quarter" idx="5"/>
          </p:nvPr>
        </p:nvSpPr>
        <p:spPr/>
        <p:txBody>
          <a:bodyPr/>
          <a:lstStyle/>
          <a:p>
            <a:fld id="{DC1FB0F6-3E2E-43E7-86F7-EE928AF881A6}" type="slidenum">
              <a:rPr lang="en-US" smtClean="0"/>
              <a:t>‹#›</a:t>
            </a:fld>
            <a:endParaRPr lang="en-US"/>
          </a:p>
        </p:txBody>
      </p:sp>
    </p:spTree>
    <p:extLst>
      <p:ext uri="{BB962C8B-B14F-4D97-AF65-F5344CB8AC3E}">
        <p14:creationId xmlns:p14="http://schemas.microsoft.com/office/powerpoint/2010/main" val="1381865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107</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125</a:t>
            </a:fld>
            <a:endParaRPr lang="en-US"/>
          </a:p>
        </p:txBody>
      </p:sp>
    </p:spTree>
    <p:extLst>
      <p:ext uri="{BB962C8B-B14F-4D97-AF65-F5344CB8AC3E}">
        <p14:creationId xmlns:p14="http://schemas.microsoft.com/office/powerpoint/2010/main" val="308688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lw</a:t>
            </a:r>
            <a:endParaRPr lang="en-US" dirty="0">
              <a:cs typeface="Calibri"/>
            </a:endParaRPr>
          </a:p>
        </p:txBody>
      </p:sp>
      <p:sp>
        <p:nvSpPr>
          <p:cNvPr id="4" name="Slide Number Placeholder 3"/>
          <p:cNvSpPr>
            <a:spLocks noGrp="1"/>
          </p:cNvSpPr>
          <p:nvPr>
            <p:ph type="sldNum" sz="quarter" idx="10"/>
          </p:nvPr>
        </p:nvSpPr>
        <p:spPr/>
        <p:txBody>
          <a:bodyPr/>
          <a:lstStyle/>
          <a:p>
            <a:fld id="{DC1FB0F6-3E2E-43E7-86F7-EE928AF881A6}" type="slidenum">
              <a:rPr lang="en-US" smtClean="0"/>
              <a:t>10</a:t>
            </a:fld>
            <a:endParaRPr lang="en-US"/>
          </a:p>
        </p:txBody>
      </p:sp>
    </p:spTree>
    <p:extLst>
      <p:ext uri="{BB962C8B-B14F-4D97-AF65-F5344CB8AC3E}">
        <p14:creationId xmlns:p14="http://schemas.microsoft.com/office/powerpoint/2010/main" val="3386689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rest of the labs we will talk through what to do, and give you time to do everything afterwards</a:t>
            </a:r>
          </a:p>
        </p:txBody>
      </p:sp>
      <p:sp>
        <p:nvSpPr>
          <p:cNvPr id="4" name="Slide Number Placeholder 3"/>
          <p:cNvSpPr>
            <a:spLocks noGrp="1"/>
          </p:cNvSpPr>
          <p:nvPr>
            <p:ph type="sldNum" sz="quarter" idx="10"/>
          </p:nvPr>
        </p:nvSpPr>
        <p:spPr/>
        <p:txBody>
          <a:bodyPr/>
          <a:lstStyle/>
          <a:p>
            <a:fld id="{DC1FB0F6-3E2E-43E7-86F7-EE928AF881A6}" type="slidenum">
              <a:rPr lang="en-US" smtClean="0"/>
              <a:t>11</a:t>
            </a:fld>
            <a:endParaRPr lang="en-US"/>
          </a:p>
        </p:txBody>
      </p:sp>
    </p:spTree>
    <p:extLst>
      <p:ext uri="{BB962C8B-B14F-4D97-AF65-F5344CB8AC3E}">
        <p14:creationId xmlns:p14="http://schemas.microsoft.com/office/powerpoint/2010/main" val="1510863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Your cluster needs to have a unique id so if you're using the shared account, using your initials is especially important.</a:t>
            </a:r>
          </a:p>
          <a:p>
            <a:r>
              <a:rPr lang="en-US">
                <a:cs typeface="Calibri"/>
              </a:rPr>
              <a:t>We will be using this name again in later slides so it is highly recommended that you use our name format.</a:t>
            </a:r>
            <a:endParaRPr lang="en-US" dirty="0">
              <a:cs typeface="Calibri"/>
            </a:endParaRPr>
          </a:p>
        </p:txBody>
      </p:sp>
      <p:sp>
        <p:nvSpPr>
          <p:cNvPr id="4" name="Slide Number Placeholder 3"/>
          <p:cNvSpPr>
            <a:spLocks noGrp="1"/>
          </p:cNvSpPr>
          <p:nvPr>
            <p:ph type="sldNum" sz="quarter" idx="5"/>
          </p:nvPr>
        </p:nvSpPr>
        <p:spPr/>
        <p:txBody>
          <a:bodyPr/>
          <a:lstStyle/>
          <a:p>
            <a:fld id="{DC1FB0F6-3E2E-43E7-86F7-EE928AF881A6}" type="slidenum">
              <a:rPr lang="en-US" smtClean="0"/>
              <a:t>15</a:t>
            </a:fld>
            <a:endParaRPr lang="en-US"/>
          </a:p>
        </p:txBody>
      </p:sp>
    </p:spTree>
    <p:extLst>
      <p:ext uri="{BB962C8B-B14F-4D97-AF65-F5344CB8AC3E}">
        <p14:creationId xmlns:p14="http://schemas.microsoft.com/office/powerpoint/2010/main" val="3741669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are toggling publicly accessible to yes just to make sure you can access Redshift with Sql Workbench but you may not need to or want to when setting up clusters for your work place. </a:t>
            </a:r>
          </a:p>
        </p:txBody>
      </p:sp>
      <p:sp>
        <p:nvSpPr>
          <p:cNvPr id="4" name="Slide Number Placeholder 3"/>
          <p:cNvSpPr>
            <a:spLocks noGrp="1"/>
          </p:cNvSpPr>
          <p:nvPr>
            <p:ph type="sldNum" sz="quarter" idx="5"/>
          </p:nvPr>
        </p:nvSpPr>
        <p:spPr/>
        <p:txBody>
          <a:bodyPr/>
          <a:lstStyle/>
          <a:p>
            <a:fld id="{DC1FB0F6-3E2E-43E7-86F7-EE928AF881A6}" type="slidenum">
              <a:rPr lang="en-US" smtClean="0"/>
              <a:t>16</a:t>
            </a:fld>
            <a:endParaRPr lang="en-US"/>
          </a:p>
        </p:txBody>
      </p:sp>
    </p:spTree>
    <p:extLst>
      <p:ext uri="{BB962C8B-B14F-4D97-AF65-F5344CB8AC3E}">
        <p14:creationId xmlns:p14="http://schemas.microsoft.com/office/powerpoint/2010/main" val="416695890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1/6/2020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1/6/2020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1/6/2020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1/6/2020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docs.aws.amazon.com/redshift/latest/mgmt/configure-jdbc-connection.html#download-jdbc-driver" TargetMode="External"/><Relationship Id="rId3" Type="http://schemas.openxmlformats.org/officeDocument/2006/relationships/image" Target="../media/image6.png"/><Relationship Id="rId7" Type="http://schemas.openxmlformats.org/officeDocument/2006/relationships/hyperlink" Target="https://www.sql-workbench.eu/"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github.com/jayzandme/aws-glue-tutorial.git" TargetMode="External"/><Relationship Id="rId5" Type="http://schemas.openxmlformats.org/officeDocument/2006/relationships/hyperlink" Target="http://escab.juddsolutions.com/registration/create" TargetMode="External"/><Relationship Id="rId4" Type="http://schemas.openxmlformats.org/officeDocument/2006/relationships/hyperlink" Target="https://portal.aws.amazon.com/billing/signup"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0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29.xml.rels><?xml version="1.0" encoding="UTF-8" standalone="yes"?>
<Relationships xmlns="http://schemas.openxmlformats.org/package/2006/relationships"><Relationship Id="rId3" Type="http://schemas.openxmlformats.org/officeDocument/2006/relationships/hyperlink" Target="http://Linkhttps:/www.linkedin.com/in/lydia-white-a30044138/" TargetMode="External"/><Relationship Id="rId2" Type="http://schemas.openxmlformats.org/officeDocument/2006/relationships/hyperlink" Target="mailto:lwhite@manifestcorp.com" TargetMode="External"/><Relationship Id="rId1" Type="http://schemas.openxmlformats.org/officeDocument/2006/relationships/slideLayout" Target="../slideLayouts/slideLayout2.xml"/><Relationship Id="rId5" Type="http://schemas.openxmlformats.org/officeDocument/2006/relationships/hyperlink" Target="https://www.linkedin.com/in/jameslzhang/" TargetMode="External"/><Relationship Id="rId4" Type="http://schemas.openxmlformats.org/officeDocument/2006/relationships/hyperlink" Target="mailto:jzhang@manifestcorp.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3.png"/><Relationship Id="rId3" Type="http://schemas.openxmlformats.org/officeDocument/2006/relationships/image" Target="../media/image43.PN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9.png"/><Relationship Id="rId5" Type="http://schemas.openxmlformats.org/officeDocument/2006/relationships/image" Target="../media/image11.jpe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png"/><Relationship Id="rId1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2.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77.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microsoft.com/office/2007/relationships/hdphoto" Target="../media/hdphoto2.wdp"/><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97.png"/></Relationships>
</file>

<file path=ppt/slides/_rels/slide9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98.png"/></Relationships>
</file>

<file path=ppt/slides/_rels/slide9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9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8.PNG"/><Relationship Id="rId4" Type="http://schemas.openxmlformats.org/officeDocument/2006/relationships/image" Target="../media/image107.PNG"/></Relationships>
</file>

<file path=ppt/slides/_rels/slide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10.png"/></Relationships>
</file>

<file path=ppt/slides/_rels/slide9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4.png"/><Relationship Id="rId4" Type="http://schemas.openxmlformats.org/officeDocument/2006/relationships/image" Target="../media/image11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a:xfrm>
            <a:off x="1051560" y="1432223"/>
            <a:ext cx="9966960" cy="3035808"/>
          </a:xfrm>
        </p:spPr>
        <p:txBody>
          <a:bodyPr/>
          <a:lstStyle/>
          <a:p>
            <a:br>
              <a:rPr lang="en-US" dirty="0"/>
            </a:br>
            <a:r>
              <a:rPr lang="en-US" dirty="0"/>
              <a:t>Arts &amp; Crafts </a:t>
            </a:r>
            <a:br>
              <a:rPr lang="en-US" dirty="0"/>
            </a:br>
            <a:r>
              <a:rPr lang="en-US" dirty="0"/>
              <a:t>with AWS Glue</a:t>
            </a:r>
            <a:br>
              <a:rPr lang="en-US" dirty="0"/>
            </a:br>
            <a:r>
              <a:rPr lang="en-US" dirty="0"/>
              <a:t> </a:t>
            </a:r>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dirty="0"/>
          </a:p>
          <a:p>
            <a:r>
              <a:rPr lang="en-US" dirty="0"/>
              <a:t>ETL Workshop</a:t>
            </a:r>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3"/>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vert="horz" lIns="91440" tIns="45720" rIns="91440" bIns="45720" rtlCol="0" anchor="t">
            <a:normAutofit/>
          </a:bodyPr>
          <a:lstStyle/>
          <a:p>
            <a:r>
              <a:rPr lang="en-US" sz="2400" dirty="0"/>
              <a:t>Prerequisites : </a:t>
            </a:r>
          </a:p>
          <a:p>
            <a:pPr lvl="1"/>
            <a:r>
              <a:rPr lang="en-US" sz="2000" dirty="0"/>
              <a:t>Setup AWS Account (Personal or Temporary)</a:t>
            </a:r>
          </a:p>
          <a:p>
            <a:pPr lvl="2"/>
            <a:r>
              <a:rPr lang="en-US" sz="1800" dirty="0">
                <a:ea typeface="+mn-lt"/>
                <a:cs typeface="+mn-lt"/>
                <a:hlinkClick r:id="rId4"/>
              </a:rPr>
              <a:t>https://portal.aws.amazon.com/billing/signup</a:t>
            </a:r>
          </a:p>
          <a:p>
            <a:pPr lvl="2"/>
            <a:r>
              <a:rPr lang="en-US" sz="1800" dirty="0">
                <a:ea typeface="+mn-lt"/>
                <a:cs typeface="+mn-lt"/>
                <a:hlinkClick r:id="rId5"/>
              </a:rPr>
              <a:t>http://escab.juddsolutions.com/registration/create</a:t>
            </a:r>
            <a:endParaRPr lang="en-US" sz="1800" dirty="0"/>
          </a:p>
          <a:p>
            <a:pPr lvl="1"/>
            <a:r>
              <a:rPr lang="en-US" sz="2000" dirty="0"/>
              <a:t>Clone or save git repository </a:t>
            </a:r>
            <a:r>
              <a:rPr lang="en-US" sz="2000" dirty="0">
                <a:hlinkClick r:id="rId6"/>
              </a:rPr>
              <a:t>https://github.com/jayzandme/aws-glue-tutorial.git</a:t>
            </a:r>
            <a:endParaRPr lang="en-US" sz="2000" dirty="0"/>
          </a:p>
          <a:p>
            <a:pPr lvl="1"/>
            <a:r>
              <a:rPr lang="en-US" sz="2000" dirty="0"/>
              <a:t>download SQL Workbench/j </a:t>
            </a:r>
            <a:r>
              <a:rPr lang="en-US" sz="2000" dirty="0">
                <a:hlinkClick r:id="rId7"/>
              </a:rPr>
              <a:t>https://www.sql-workbench.eu/</a:t>
            </a:r>
            <a:endParaRPr lang="en-US" sz="2000" dirty="0"/>
          </a:p>
          <a:p>
            <a:pPr lvl="1"/>
            <a:r>
              <a:rPr lang="en-US" sz="2000" dirty="0"/>
              <a:t>download Redshift JDBC driver </a:t>
            </a:r>
            <a:r>
              <a:rPr lang="en-US" sz="2000" dirty="0">
                <a:hlinkClick r:id="rId8"/>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155164"/>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3"/>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4321643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vert="horz" lIns="91440" tIns="45720" rIns="91440" bIns="45720" rtlCol="0" anchor="t">
            <a:normAutofit/>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5272533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4" name="Picture 3" descr="A screenshot of a computer&#10;&#10;Description generated with very high confidence">
            <a:extLst>
              <a:ext uri="{FF2B5EF4-FFF2-40B4-BE49-F238E27FC236}">
                <a16:creationId xmlns:a16="http://schemas.microsoft.com/office/drawing/2014/main" id="{8B53182A-307A-4889-833F-D37A1A465FD5}"/>
              </a:ext>
            </a:extLst>
          </p:cNvPr>
          <p:cNvPicPr>
            <a:picLocks noChangeAspect="1"/>
          </p:cNvPicPr>
          <p:nvPr/>
        </p:nvPicPr>
        <p:blipFill rotWithShape="1">
          <a:blip r:embed="rId4">
            <a:extLst>
              <a:ext uri="{28A0092B-C50C-407E-A947-70E740481C1C}">
                <a14:useLocalDpi xmlns:a14="http://schemas.microsoft.com/office/drawing/2010/main" val="0"/>
              </a:ext>
            </a:extLst>
          </a:blip>
          <a:srcRect l="9067" t="26274" r="20298" b="26915"/>
          <a:stretch/>
        </p:blipFill>
        <p:spPr>
          <a:xfrm>
            <a:off x="284596" y="2201202"/>
            <a:ext cx="10347674" cy="3416800"/>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17" name="Oval 16">
            <a:extLst>
              <a:ext uri="{FF2B5EF4-FFF2-40B4-BE49-F238E27FC236}">
                <a16:creationId xmlns:a16="http://schemas.microsoft.com/office/drawing/2014/main" id="{2A573762-B986-4B12-9097-72D572686848}"/>
              </a:ext>
            </a:extLst>
          </p:cNvPr>
          <p:cNvSpPr/>
          <p:nvPr/>
        </p:nvSpPr>
        <p:spPr>
          <a:xfrm>
            <a:off x="9676262" y="5090614"/>
            <a:ext cx="736982" cy="47279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86F32CB-A503-48E6-829F-E1DB3AB1AF06}"/>
              </a:ext>
            </a:extLst>
          </p:cNvPr>
          <p:cNvSpPr/>
          <p:nvPr/>
        </p:nvSpPr>
        <p:spPr>
          <a:xfrm>
            <a:off x="5231261" y="3757113"/>
            <a:ext cx="1308482" cy="47279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0379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3" name="Picture 2" descr="A screenshot of a cell phone&#10;&#10;Description generated with very high confidence">
            <a:extLst>
              <a:ext uri="{FF2B5EF4-FFF2-40B4-BE49-F238E27FC236}">
                <a16:creationId xmlns:a16="http://schemas.microsoft.com/office/drawing/2014/main" id="{694D1DAC-3947-43D5-BC7C-A93B8530AC0D}"/>
              </a:ext>
            </a:extLst>
          </p:cNvPr>
          <p:cNvPicPr>
            <a:picLocks noChangeAspect="1"/>
          </p:cNvPicPr>
          <p:nvPr/>
        </p:nvPicPr>
        <p:blipFill rotWithShape="1">
          <a:blip r:embed="rId3">
            <a:extLst>
              <a:ext uri="{28A0092B-C50C-407E-A947-70E740481C1C}">
                <a14:useLocalDpi xmlns:a14="http://schemas.microsoft.com/office/drawing/2010/main" val="0"/>
              </a:ext>
            </a:extLst>
          </a:blip>
          <a:srcRect l="20843" t="15410" r="30494" b="47369"/>
          <a:stretch/>
        </p:blipFill>
        <p:spPr>
          <a:xfrm>
            <a:off x="2263862" y="2117282"/>
            <a:ext cx="7664275" cy="2623435"/>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17" name="Oval 16">
            <a:extLst>
              <a:ext uri="{FF2B5EF4-FFF2-40B4-BE49-F238E27FC236}">
                <a16:creationId xmlns:a16="http://schemas.microsoft.com/office/drawing/2014/main" id="{2A573762-B986-4B12-9097-72D572686848}"/>
              </a:ext>
            </a:extLst>
          </p:cNvPr>
          <p:cNvSpPr/>
          <p:nvPr/>
        </p:nvSpPr>
        <p:spPr>
          <a:xfrm>
            <a:off x="4450316" y="3407733"/>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12" name="Oval 11">
            <a:extLst>
              <a:ext uri="{FF2B5EF4-FFF2-40B4-BE49-F238E27FC236}">
                <a16:creationId xmlns:a16="http://schemas.microsoft.com/office/drawing/2014/main" id="{5F486511-02AC-4AA3-8857-8E81288F9DCA}"/>
              </a:ext>
            </a:extLst>
          </p:cNvPr>
          <p:cNvSpPr/>
          <p:nvPr/>
        </p:nvSpPr>
        <p:spPr>
          <a:xfrm>
            <a:off x="8396755" y="6241935"/>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1D8A45D-6340-4BA7-BCB0-7F5C6B0C7E6F}"/>
              </a:ext>
            </a:extLst>
          </p:cNvPr>
          <p:cNvGrpSpPr/>
          <p:nvPr/>
        </p:nvGrpSpPr>
        <p:grpSpPr>
          <a:xfrm>
            <a:off x="2137163" y="1412679"/>
            <a:ext cx="7103090" cy="5206074"/>
            <a:chOff x="2137163" y="1412679"/>
            <a:chExt cx="7103090" cy="5206074"/>
          </a:xfrm>
        </p:grpSpPr>
        <p:pic>
          <p:nvPicPr>
            <p:cNvPr id="3" name="Picture 2" descr="A screenshot of a cell phone&#10;&#10;Description generated with very high confidence">
              <a:extLst>
                <a:ext uri="{FF2B5EF4-FFF2-40B4-BE49-F238E27FC236}">
                  <a16:creationId xmlns:a16="http://schemas.microsoft.com/office/drawing/2014/main" id="{0805DE9B-9FD7-4E6F-8FE2-256C08964F7E}"/>
                </a:ext>
              </a:extLst>
            </p:cNvPr>
            <p:cNvPicPr>
              <a:picLocks noChangeAspect="1"/>
            </p:cNvPicPr>
            <p:nvPr/>
          </p:nvPicPr>
          <p:blipFill rotWithShape="1">
            <a:blip r:embed="rId3">
              <a:extLst>
                <a:ext uri="{28A0092B-C50C-407E-A947-70E740481C1C}">
                  <a14:useLocalDpi xmlns:a14="http://schemas.microsoft.com/office/drawing/2010/main" val="0"/>
                </a:ext>
              </a:extLst>
            </a:blip>
            <a:srcRect l="23056" t="10041" r="23144" b="8717"/>
            <a:stretch/>
          </p:blipFill>
          <p:spPr>
            <a:xfrm>
              <a:off x="2137163" y="1412679"/>
              <a:ext cx="7103090" cy="5206074"/>
            </a:xfrm>
            <a:prstGeom prst="rect">
              <a:avLst/>
            </a:prstGeom>
            <a:ln>
              <a:solidFill>
                <a:schemeClr val="tx1"/>
              </a:solidFill>
            </a:ln>
          </p:spPr>
        </p:pic>
        <p:pic>
          <p:nvPicPr>
            <p:cNvPr id="8" name="Picture 7" descr="A screenshot of a cell phone&#10;&#10;Description generated with very high confidence">
              <a:extLst>
                <a:ext uri="{FF2B5EF4-FFF2-40B4-BE49-F238E27FC236}">
                  <a16:creationId xmlns:a16="http://schemas.microsoft.com/office/drawing/2014/main" id="{99A5F5BF-AFAE-4661-ADB8-C2C1CE78C62B}"/>
                </a:ext>
              </a:extLst>
            </p:cNvPr>
            <p:cNvPicPr>
              <a:picLocks noChangeAspect="1"/>
            </p:cNvPicPr>
            <p:nvPr/>
          </p:nvPicPr>
          <p:blipFill rotWithShape="1">
            <a:blip r:embed="rId4">
              <a:extLst>
                <a:ext uri="{28A0092B-C50C-407E-A947-70E740481C1C}">
                  <a14:useLocalDpi xmlns:a14="http://schemas.microsoft.com/office/drawing/2010/main" val="0"/>
                </a:ext>
              </a:extLst>
            </a:blip>
            <a:srcRect l="24210" t="50000" r="26381" b="43495"/>
            <a:stretch/>
          </p:blipFill>
          <p:spPr>
            <a:xfrm>
              <a:off x="2298692" y="3891677"/>
              <a:ext cx="6523089" cy="399943"/>
            </a:xfrm>
            <a:prstGeom prst="rect">
              <a:avLst/>
            </a:prstGeom>
          </p:spPr>
        </p:pic>
      </p:grpSp>
    </p:spTree>
    <p:extLst>
      <p:ext uri="{BB962C8B-B14F-4D97-AF65-F5344CB8AC3E}">
        <p14:creationId xmlns:p14="http://schemas.microsoft.com/office/powerpoint/2010/main" val="3449467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Picture 5" descr="A screenshot of a cell phone&#10;&#10;Description generated with very high confidence">
            <a:extLst>
              <a:ext uri="{FF2B5EF4-FFF2-40B4-BE49-F238E27FC236}">
                <a16:creationId xmlns:a16="http://schemas.microsoft.com/office/drawing/2014/main" id="{83A5B363-87CE-4F1B-B8AE-AA8890CC1421}"/>
              </a:ext>
            </a:extLst>
          </p:cNvPr>
          <p:cNvPicPr>
            <a:picLocks noChangeAspect="1"/>
          </p:cNvPicPr>
          <p:nvPr/>
        </p:nvPicPr>
        <p:blipFill rotWithShape="1">
          <a:blip r:embed="rId4">
            <a:extLst>
              <a:ext uri="{28A0092B-C50C-407E-A947-70E740481C1C}">
                <a14:useLocalDpi xmlns:a14="http://schemas.microsoft.com/office/drawing/2010/main" val="0"/>
              </a:ext>
            </a:extLst>
          </a:blip>
          <a:srcRect l="87558" r="557" b="76472"/>
          <a:stretch/>
        </p:blipFill>
        <p:spPr>
          <a:xfrm>
            <a:off x="3200990" y="2043913"/>
            <a:ext cx="3859619" cy="2770173"/>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12" name="Oval 11">
            <a:extLst>
              <a:ext uri="{FF2B5EF4-FFF2-40B4-BE49-F238E27FC236}">
                <a16:creationId xmlns:a16="http://schemas.microsoft.com/office/drawing/2014/main" id="{8BD934A6-A801-4E72-826F-E480AD6F7870}"/>
              </a:ext>
            </a:extLst>
          </p:cNvPr>
          <p:cNvSpPr/>
          <p:nvPr/>
        </p:nvSpPr>
        <p:spPr>
          <a:xfrm>
            <a:off x="3757776" y="3386467"/>
            <a:ext cx="3302833" cy="89845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6850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89075" y="202169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2830682" y="3280005"/>
            <a:ext cx="3038490" cy="1249465"/>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generated with very high confidence">
            <a:extLst>
              <a:ext uri="{FF2B5EF4-FFF2-40B4-BE49-F238E27FC236}">
                <a16:creationId xmlns:a16="http://schemas.microsoft.com/office/drawing/2014/main" id="{6266C20A-40D1-4F56-B475-58ABFE7437BA}"/>
              </a:ext>
            </a:extLst>
          </p:cNvPr>
          <p:cNvPicPr>
            <a:picLocks noChangeAspect="1"/>
          </p:cNvPicPr>
          <p:nvPr/>
        </p:nvPicPr>
        <p:blipFill rotWithShape="1">
          <a:blip r:embed="rId2">
            <a:extLst>
              <a:ext uri="{28A0092B-C50C-407E-A947-70E740481C1C}">
                <a14:useLocalDpi xmlns:a14="http://schemas.microsoft.com/office/drawing/2010/main" val="0"/>
              </a:ext>
            </a:extLst>
          </a:blip>
          <a:srcRect t="18821" r="9651" b="24186"/>
          <a:stretch/>
        </p:blipFill>
        <p:spPr>
          <a:xfrm>
            <a:off x="588335" y="2151486"/>
            <a:ext cx="11015330" cy="3274828"/>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8726514" y="3552961"/>
            <a:ext cx="3051503" cy="1032688"/>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21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357A5DAF-C57B-450C-9D19-98F6BA6A4248}"/>
              </a:ext>
            </a:extLst>
          </p:cNvPr>
          <p:cNvSpPr/>
          <p:nvPr/>
        </p:nvSpPr>
        <p:spPr>
          <a:xfrm>
            <a:off x="6991351" y="2517441"/>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A105138-4C8E-4C63-AC9A-E4DDE16DF85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31" name="Connector: Elbow 30">
            <a:extLst>
              <a:ext uri="{FF2B5EF4-FFF2-40B4-BE49-F238E27FC236}">
                <a16:creationId xmlns:a16="http://schemas.microsoft.com/office/drawing/2014/main" id="{1503EA99-720B-4E40-8071-0A0DF628CCC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86E4CDE-145E-46C9-BA42-7961EA51DA9B}"/>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4" name="Picture 33">
            <a:extLst>
              <a:ext uri="{FF2B5EF4-FFF2-40B4-BE49-F238E27FC236}">
                <a16:creationId xmlns:a16="http://schemas.microsoft.com/office/drawing/2014/main" id="{14A9144F-3362-47CA-9C28-540C3F3759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36" name="TextBox 35">
            <a:extLst>
              <a:ext uri="{FF2B5EF4-FFF2-40B4-BE49-F238E27FC236}">
                <a16:creationId xmlns:a16="http://schemas.microsoft.com/office/drawing/2014/main" id="{A9814346-F22F-4F31-BB49-6DB6DEE8C377}"/>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05546022-D644-4B91-A3C4-81848F9517B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8E57929D-54E4-4BD0-B8B0-F00DA6237295}"/>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7422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5E886163-3118-4B93-8554-14F6D5EFA252}"/>
              </a:ext>
            </a:extLst>
          </p:cNvPr>
          <p:cNvPicPr>
            <a:picLocks noChangeAspect="1"/>
          </p:cNvPicPr>
          <p:nvPr/>
        </p:nvPicPr>
        <p:blipFill rotWithShape="1">
          <a:blip r:embed="rId2">
            <a:extLst>
              <a:ext uri="{28A0092B-C50C-407E-A947-70E740481C1C}">
                <a14:useLocalDpi xmlns:a14="http://schemas.microsoft.com/office/drawing/2010/main" val="0"/>
              </a:ext>
            </a:extLst>
          </a:blip>
          <a:srcRect l="30967" t="15335" r="32948" b="12269"/>
          <a:stretch/>
        </p:blipFill>
        <p:spPr>
          <a:xfrm>
            <a:off x="6016010" y="1317232"/>
            <a:ext cx="4856672" cy="5245873"/>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9267223" y="6084149"/>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0E6422A-0F21-4F97-BA03-27E99DBF47DE}"/>
              </a:ext>
            </a:extLst>
          </p:cNvPr>
          <p:cNvSpPr/>
          <p:nvPr/>
        </p:nvSpPr>
        <p:spPr>
          <a:xfrm>
            <a:off x="6096206" y="6084149"/>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Arrow Connector 1">
            <a:extLst>
              <a:ext uri="{FF2B5EF4-FFF2-40B4-BE49-F238E27FC236}">
                <a16:creationId xmlns:a16="http://schemas.microsoft.com/office/drawing/2014/main" id="{FBD7F023-5225-493B-8F5B-0787D6C352C8}"/>
              </a:ext>
            </a:extLst>
          </p:cNvPr>
          <p:cNvCxnSpPr>
            <a:cxnSpLocks/>
          </p:cNvCxnSpPr>
          <p:nvPr/>
        </p:nvCxnSpPr>
        <p:spPr>
          <a:xfrm flipV="1">
            <a:off x="3009014" y="3921345"/>
            <a:ext cx="3171069"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D49565F1-07C3-486C-BDAA-E1597686D0BE}"/>
              </a:ext>
            </a:extLst>
          </p:cNvPr>
          <p:cNvCxnSpPr>
            <a:cxnSpLocks/>
          </p:cNvCxnSpPr>
          <p:nvPr/>
        </p:nvCxnSpPr>
        <p:spPr>
          <a:xfrm>
            <a:off x="3243540" y="3225917"/>
            <a:ext cx="2936543"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EF30E44-E34D-4503-9366-4C36963F6890}"/>
              </a:ext>
            </a:extLst>
          </p:cNvPr>
          <p:cNvCxnSpPr>
            <a:cxnSpLocks/>
          </p:cNvCxnSpPr>
          <p:nvPr/>
        </p:nvCxnSpPr>
        <p:spPr>
          <a:xfrm flipV="1">
            <a:off x="4162097" y="2154623"/>
            <a:ext cx="2017986" cy="5806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9C0E95D-077E-41B1-AB18-AF5440B63063}"/>
              </a:ext>
            </a:extLst>
          </p:cNvPr>
          <p:cNvSpPr txBox="1"/>
          <p:nvPr/>
        </p:nvSpPr>
        <p:spPr>
          <a:xfrm>
            <a:off x="435737" y="1797186"/>
            <a:ext cx="3726360" cy="830997"/>
          </a:xfrm>
          <a:prstGeom prst="rect">
            <a:avLst/>
          </a:prstGeom>
          <a:noFill/>
        </p:spPr>
        <p:txBody>
          <a:bodyPr wrap="square" rtlCol="0">
            <a:spAutoFit/>
          </a:bodyPr>
          <a:lstStyle/>
          <a:p>
            <a:r>
              <a:rPr lang="en-US" sz="2400" dirty="0">
                <a:solidFill>
                  <a:srgbClr val="FF0000"/>
                </a:solidFill>
              </a:rPr>
              <a:t>Give your data source a name</a:t>
            </a:r>
          </a:p>
        </p:txBody>
      </p:sp>
      <p:sp>
        <p:nvSpPr>
          <p:cNvPr id="7" name="TextBox 6">
            <a:extLst>
              <a:ext uri="{FF2B5EF4-FFF2-40B4-BE49-F238E27FC236}">
                <a16:creationId xmlns:a16="http://schemas.microsoft.com/office/drawing/2014/main" id="{CD954829-A7A9-43B2-B2C0-78C1A2159DF8}"/>
              </a:ext>
            </a:extLst>
          </p:cNvPr>
          <p:cNvSpPr txBox="1"/>
          <p:nvPr/>
        </p:nvSpPr>
        <p:spPr>
          <a:xfrm>
            <a:off x="435738" y="2625752"/>
            <a:ext cx="2807802"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8" name="Straight Arrow Connector 7">
            <a:extLst>
              <a:ext uri="{FF2B5EF4-FFF2-40B4-BE49-F238E27FC236}">
                <a16:creationId xmlns:a16="http://schemas.microsoft.com/office/drawing/2014/main" id="{1CB1D062-B50D-42D5-B73B-53C40CECD792}"/>
              </a:ext>
            </a:extLst>
          </p:cNvPr>
          <p:cNvCxnSpPr>
            <a:cxnSpLocks/>
          </p:cNvCxnSpPr>
          <p:nvPr/>
        </p:nvCxnSpPr>
        <p:spPr>
          <a:xfrm flipV="1">
            <a:off x="3009014" y="4544071"/>
            <a:ext cx="3213111"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D3641CA-099F-4C50-926E-56020AA4B45B}"/>
              </a:ext>
            </a:extLst>
          </p:cNvPr>
          <p:cNvSpPr txBox="1"/>
          <p:nvPr/>
        </p:nvSpPr>
        <p:spPr>
          <a:xfrm>
            <a:off x="435737" y="4183610"/>
            <a:ext cx="2573277"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24" name="Straight Arrow Connector 23">
            <a:extLst>
              <a:ext uri="{FF2B5EF4-FFF2-40B4-BE49-F238E27FC236}">
                <a16:creationId xmlns:a16="http://schemas.microsoft.com/office/drawing/2014/main" id="{5E241B2E-D549-4913-82A5-2AF2997F927E}"/>
              </a:ext>
            </a:extLst>
          </p:cNvPr>
          <p:cNvCxnSpPr>
            <a:cxnSpLocks/>
          </p:cNvCxnSpPr>
          <p:nvPr/>
        </p:nvCxnSpPr>
        <p:spPr>
          <a:xfrm>
            <a:off x="3009014" y="4783775"/>
            <a:ext cx="3213111"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CB843C5-7E8A-4F49-95B8-C61DD580C5DF}"/>
              </a:ext>
            </a:extLst>
          </p:cNvPr>
          <p:cNvCxnSpPr>
            <a:cxnSpLocks/>
          </p:cNvCxnSpPr>
          <p:nvPr/>
        </p:nvCxnSpPr>
        <p:spPr>
          <a:xfrm>
            <a:off x="3009014" y="4783775"/>
            <a:ext cx="3213111"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871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2112B988-56F8-47AA-A8CE-3FDA3F44FFE1}"/>
              </a:ext>
            </a:extLst>
          </p:cNvPr>
          <p:cNvPicPr>
            <a:picLocks noChangeAspect="1"/>
          </p:cNvPicPr>
          <p:nvPr/>
        </p:nvPicPr>
        <p:blipFill rotWithShape="1">
          <a:blip r:embed="rId2">
            <a:extLst>
              <a:ext uri="{28A0092B-C50C-407E-A947-70E740481C1C}">
                <a14:useLocalDpi xmlns:a14="http://schemas.microsoft.com/office/drawing/2010/main" val="0"/>
              </a:ext>
            </a:extLst>
          </a:blip>
          <a:srcRect l="8843" t="3506" r="13412" b="14894"/>
          <a:stretch/>
        </p:blipFill>
        <p:spPr>
          <a:xfrm>
            <a:off x="3243539" y="1623940"/>
            <a:ext cx="5800299" cy="4683763"/>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7532429" y="5827880"/>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114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generated with very high confidence">
            <a:extLst>
              <a:ext uri="{FF2B5EF4-FFF2-40B4-BE49-F238E27FC236}">
                <a16:creationId xmlns:a16="http://schemas.microsoft.com/office/drawing/2014/main" id="{2ACA8351-BDBE-40C5-A0A1-6C37D039E3F6}"/>
              </a:ext>
            </a:extLst>
          </p:cNvPr>
          <p:cNvPicPr>
            <a:picLocks noChangeAspect="1"/>
          </p:cNvPicPr>
          <p:nvPr/>
        </p:nvPicPr>
        <p:blipFill rotWithShape="1">
          <a:blip r:embed="rId2">
            <a:extLst>
              <a:ext uri="{28A0092B-C50C-407E-A947-70E740481C1C}">
                <a14:useLocalDpi xmlns:a14="http://schemas.microsoft.com/office/drawing/2010/main" val="0"/>
              </a:ext>
            </a:extLst>
          </a:blip>
          <a:srcRect l="32015" t="16963" r="28358" b="43277"/>
          <a:stretch/>
        </p:blipFill>
        <p:spPr>
          <a:xfrm>
            <a:off x="2274247" y="2028826"/>
            <a:ext cx="7643505" cy="3799054"/>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7970294" y="5049958"/>
            <a:ext cx="1851040" cy="5729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0179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21DA65ED-629B-488E-ADBB-7C9A0354F114}"/>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40138" b="52463"/>
          <a:stretch/>
        </p:blipFill>
        <p:spPr>
          <a:xfrm>
            <a:off x="1616439" y="2080046"/>
            <a:ext cx="8959121" cy="4176852"/>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1" name="TextBox 10">
            <a:extLst>
              <a:ext uri="{FF2B5EF4-FFF2-40B4-BE49-F238E27FC236}">
                <a16:creationId xmlns:a16="http://schemas.microsoft.com/office/drawing/2014/main" id="{EEF8D242-00D3-4CFA-A278-862131184DD7}"/>
              </a:ext>
            </a:extLst>
          </p:cNvPr>
          <p:cNvSpPr txBox="1"/>
          <p:nvPr/>
        </p:nvSpPr>
        <p:spPr>
          <a:xfrm>
            <a:off x="2533951" y="1486291"/>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12" name="Straight Arrow Connector 11">
            <a:extLst>
              <a:ext uri="{FF2B5EF4-FFF2-40B4-BE49-F238E27FC236}">
                <a16:creationId xmlns:a16="http://schemas.microsoft.com/office/drawing/2014/main" id="{6D262D31-07DE-4D62-85BA-D1665DD7E687}"/>
              </a:ext>
            </a:extLst>
          </p:cNvPr>
          <p:cNvCxnSpPr>
            <a:cxnSpLocks/>
          </p:cNvCxnSpPr>
          <p:nvPr/>
        </p:nvCxnSpPr>
        <p:spPr>
          <a:xfrm flipH="1">
            <a:off x="2809461" y="1913719"/>
            <a:ext cx="581742" cy="3451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A8E579-61C5-42FD-B405-7F33E3962E22}"/>
              </a:ext>
            </a:extLst>
          </p:cNvPr>
          <p:cNvCxnSpPr>
            <a:cxnSpLocks/>
          </p:cNvCxnSpPr>
          <p:nvPr/>
        </p:nvCxnSpPr>
        <p:spPr>
          <a:xfrm flipH="1">
            <a:off x="3100332" y="1945723"/>
            <a:ext cx="290871" cy="12347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5751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2F7E1605-4C35-4B2B-A3CC-5DE1279E3946}"/>
              </a:ext>
            </a:extLst>
          </p:cNvPr>
          <p:cNvPicPr>
            <a:picLocks noChangeAspect="1"/>
          </p:cNvPicPr>
          <p:nvPr/>
        </p:nvPicPr>
        <p:blipFill rotWithShape="1">
          <a:blip r:embed="rId2">
            <a:extLst>
              <a:ext uri="{28A0092B-C50C-407E-A947-70E740481C1C}">
                <a14:useLocalDpi xmlns:a14="http://schemas.microsoft.com/office/drawing/2010/main" val="0"/>
              </a:ext>
            </a:extLst>
          </a:blip>
          <a:srcRect r="34348" b="39629"/>
          <a:stretch/>
        </p:blipFill>
        <p:spPr>
          <a:xfrm>
            <a:off x="821796" y="2086285"/>
            <a:ext cx="10491712" cy="3968681"/>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1" name="TextBox 10">
            <a:extLst>
              <a:ext uri="{FF2B5EF4-FFF2-40B4-BE49-F238E27FC236}">
                <a16:creationId xmlns:a16="http://schemas.microsoft.com/office/drawing/2014/main" id="{EEF8D242-00D3-4CFA-A278-862131184DD7}"/>
              </a:ext>
            </a:extLst>
          </p:cNvPr>
          <p:cNvSpPr txBox="1"/>
          <p:nvPr/>
        </p:nvSpPr>
        <p:spPr>
          <a:xfrm>
            <a:off x="2533951" y="1526048"/>
            <a:ext cx="5718629" cy="461665"/>
          </a:xfrm>
          <a:prstGeom prst="rect">
            <a:avLst/>
          </a:prstGeom>
          <a:noFill/>
        </p:spPr>
        <p:txBody>
          <a:bodyPr wrap="square" rtlCol="0">
            <a:spAutoFit/>
          </a:bodyPr>
          <a:lstStyle/>
          <a:p>
            <a:r>
              <a:rPr lang="en-US" sz="2400" dirty="0">
                <a:solidFill>
                  <a:srgbClr val="FF0000"/>
                </a:solidFill>
              </a:rPr>
              <a:t>Enter title</a:t>
            </a:r>
          </a:p>
        </p:txBody>
      </p:sp>
      <p:cxnSp>
        <p:nvCxnSpPr>
          <p:cNvPr id="17" name="Straight Arrow Connector 16">
            <a:extLst>
              <a:ext uri="{FF2B5EF4-FFF2-40B4-BE49-F238E27FC236}">
                <a16:creationId xmlns:a16="http://schemas.microsoft.com/office/drawing/2014/main" id="{A3A8E579-61C5-42FD-B405-7F33E3962E22}"/>
              </a:ext>
            </a:extLst>
          </p:cNvPr>
          <p:cNvCxnSpPr>
            <a:cxnSpLocks/>
          </p:cNvCxnSpPr>
          <p:nvPr/>
        </p:nvCxnSpPr>
        <p:spPr>
          <a:xfrm>
            <a:off x="3391204" y="1945723"/>
            <a:ext cx="880809" cy="128289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809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3" name="Picture 2" descr="A screenshot of a computer&#10;&#10;Description generated with very high confidence">
            <a:extLst>
              <a:ext uri="{FF2B5EF4-FFF2-40B4-BE49-F238E27FC236}">
                <a16:creationId xmlns:a16="http://schemas.microsoft.com/office/drawing/2014/main" id="{E8438D74-8DBB-48EE-93B2-D5783394A646}"/>
              </a:ext>
            </a:extLst>
          </p:cNvPr>
          <p:cNvPicPr>
            <a:picLocks noChangeAspect="1"/>
          </p:cNvPicPr>
          <p:nvPr/>
        </p:nvPicPr>
        <p:blipFill rotWithShape="1">
          <a:blip r:embed="rId3">
            <a:extLst>
              <a:ext uri="{28A0092B-C50C-407E-A947-70E740481C1C}">
                <a14:useLocalDpi xmlns:a14="http://schemas.microsoft.com/office/drawing/2010/main" val="0"/>
              </a:ext>
            </a:extLst>
          </a:blip>
          <a:srcRect t="-77" r="32993" b="19538"/>
          <a:stretch/>
        </p:blipFill>
        <p:spPr>
          <a:xfrm>
            <a:off x="2382852" y="1604801"/>
            <a:ext cx="7426296" cy="5013952"/>
          </a:xfrm>
          <a:prstGeom prst="rect">
            <a:avLst/>
          </a:prstGeom>
        </p:spPr>
      </p:pic>
      <p:sp>
        <p:nvSpPr>
          <p:cNvPr id="12" name="TextBox 11">
            <a:extLst>
              <a:ext uri="{FF2B5EF4-FFF2-40B4-BE49-F238E27FC236}">
                <a16:creationId xmlns:a16="http://schemas.microsoft.com/office/drawing/2014/main" id="{DF92A9D3-55C6-4688-9EF2-5CC26E35BEF1}"/>
              </a:ext>
            </a:extLst>
          </p:cNvPr>
          <p:cNvSpPr txBox="1"/>
          <p:nvPr/>
        </p:nvSpPr>
        <p:spPr>
          <a:xfrm>
            <a:off x="197310" y="3800057"/>
            <a:ext cx="1976047" cy="1200329"/>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16" name="Straight Arrow Connector 15">
            <a:extLst>
              <a:ext uri="{FF2B5EF4-FFF2-40B4-BE49-F238E27FC236}">
                <a16:creationId xmlns:a16="http://schemas.microsoft.com/office/drawing/2014/main" id="{417F0705-6E99-4478-ACD7-AE3378C8FE6B}"/>
              </a:ext>
            </a:extLst>
          </p:cNvPr>
          <p:cNvCxnSpPr>
            <a:cxnSpLocks/>
            <a:stCxn id="12" idx="3"/>
          </p:cNvCxnSpPr>
          <p:nvPr/>
        </p:nvCxnSpPr>
        <p:spPr>
          <a:xfrm flipV="1">
            <a:off x="2173357" y="4071196"/>
            <a:ext cx="1070182" cy="329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00012C-BFCE-481E-BE01-F609ABA73CCC}"/>
              </a:ext>
            </a:extLst>
          </p:cNvPr>
          <p:cNvCxnSpPr>
            <a:cxnSpLocks/>
            <a:stCxn id="12" idx="3"/>
          </p:cNvCxnSpPr>
          <p:nvPr/>
        </p:nvCxnSpPr>
        <p:spPr>
          <a:xfrm>
            <a:off x="2173357" y="4400222"/>
            <a:ext cx="1070182" cy="13933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9131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4" name="Picture 3" descr="A screenshot of a social media post&#10;&#10;Description generated with very high confidence">
            <a:extLst>
              <a:ext uri="{FF2B5EF4-FFF2-40B4-BE49-F238E27FC236}">
                <a16:creationId xmlns:a16="http://schemas.microsoft.com/office/drawing/2014/main" id="{F799FA81-78F8-4048-ADBC-F1F61FC8C918}"/>
              </a:ext>
            </a:extLst>
          </p:cNvPr>
          <p:cNvPicPr>
            <a:picLocks noChangeAspect="1"/>
          </p:cNvPicPr>
          <p:nvPr/>
        </p:nvPicPr>
        <p:blipFill rotWithShape="1">
          <a:blip r:embed="rId3">
            <a:extLst>
              <a:ext uri="{28A0092B-C50C-407E-A947-70E740481C1C}">
                <a14:useLocalDpi xmlns:a14="http://schemas.microsoft.com/office/drawing/2010/main" val="0"/>
              </a:ext>
            </a:extLst>
          </a:blip>
          <a:srcRect l="5249" t="8360" r="25044" b="17722"/>
          <a:stretch/>
        </p:blipFill>
        <p:spPr>
          <a:xfrm>
            <a:off x="2708448" y="1536557"/>
            <a:ext cx="7366309" cy="5069278"/>
          </a:xfrm>
          <a:prstGeom prst="rect">
            <a:avLst/>
          </a:prstGeom>
          <a:ln>
            <a:solidFill>
              <a:schemeClr val="tx1"/>
            </a:solidFill>
          </a:ln>
        </p:spPr>
      </p:pic>
      <p:sp>
        <p:nvSpPr>
          <p:cNvPr id="17" name="TextBox 16">
            <a:extLst>
              <a:ext uri="{FF2B5EF4-FFF2-40B4-BE49-F238E27FC236}">
                <a16:creationId xmlns:a16="http://schemas.microsoft.com/office/drawing/2014/main" id="{4770B449-2178-4B6C-AA44-3D9C96BA49C2}"/>
              </a:ext>
            </a:extLst>
          </p:cNvPr>
          <p:cNvSpPr txBox="1"/>
          <p:nvPr/>
        </p:nvSpPr>
        <p:spPr>
          <a:xfrm>
            <a:off x="440267" y="1851056"/>
            <a:ext cx="1918620" cy="1569660"/>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9" name="Straight Arrow Connector 18">
            <a:extLst>
              <a:ext uri="{FF2B5EF4-FFF2-40B4-BE49-F238E27FC236}">
                <a16:creationId xmlns:a16="http://schemas.microsoft.com/office/drawing/2014/main" id="{EF53A5C2-C4FC-4996-AA55-BDF0FE7C6C41}"/>
              </a:ext>
            </a:extLst>
          </p:cNvPr>
          <p:cNvCxnSpPr>
            <a:cxnSpLocks/>
            <a:stCxn id="17" idx="3"/>
          </p:cNvCxnSpPr>
          <p:nvPr/>
        </p:nvCxnSpPr>
        <p:spPr>
          <a:xfrm>
            <a:off x="2358887" y="2635886"/>
            <a:ext cx="3860948" cy="31577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5446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generated with very high confidence">
            <a:extLst>
              <a:ext uri="{FF2B5EF4-FFF2-40B4-BE49-F238E27FC236}">
                <a16:creationId xmlns:a16="http://schemas.microsoft.com/office/drawing/2014/main" id="{860C8643-9D65-4BF4-B883-F594510E76E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0669" b="7089"/>
          <a:stretch/>
        </p:blipFill>
        <p:spPr>
          <a:xfrm>
            <a:off x="2951892" y="1569485"/>
            <a:ext cx="6288215" cy="5150937"/>
          </a:xfrm>
        </p:spPr>
      </p:pic>
      <p:sp>
        <p:nvSpPr>
          <p:cNvPr id="6" name="TextBox 5">
            <a:extLst>
              <a:ext uri="{FF2B5EF4-FFF2-40B4-BE49-F238E27FC236}">
                <a16:creationId xmlns:a16="http://schemas.microsoft.com/office/drawing/2014/main" id="{622076E3-3EA3-4D93-B870-985838C0F14C}"/>
              </a:ext>
            </a:extLst>
          </p:cNvPr>
          <p:cNvSpPr txBox="1"/>
          <p:nvPr/>
        </p:nvSpPr>
        <p:spPr>
          <a:xfrm>
            <a:off x="0" y="2313111"/>
            <a:ext cx="3111477" cy="1200329"/>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5130800" y="2528963"/>
            <a:ext cx="1733079" cy="81649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9243223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97BC8785-ED53-424A-B347-89708A82D8F9}"/>
              </a:ext>
            </a:extLst>
          </p:cNvPr>
          <p:cNvPicPr>
            <a:picLocks noChangeAspect="1"/>
          </p:cNvPicPr>
          <p:nvPr/>
        </p:nvPicPr>
        <p:blipFill rotWithShape="1">
          <a:blip r:embed="rId2">
            <a:extLst>
              <a:ext uri="{28A0092B-C50C-407E-A947-70E740481C1C}">
                <a14:useLocalDpi xmlns:a14="http://schemas.microsoft.com/office/drawing/2010/main" val="0"/>
              </a:ext>
            </a:extLst>
          </a:blip>
          <a:srcRect l="5202" t="33946" r="21157" b="-1836"/>
          <a:stretch/>
        </p:blipFill>
        <p:spPr>
          <a:xfrm>
            <a:off x="2120348" y="1866376"/>
            <a:ext cx="7951304" cy="4655855"/>
          </a:xfrm>
          <a:prstGeom prst="rect">
            <a:avLst/>
          </a:prstGeom>
          <a:ln>
            <a:solidFill>
              <a:schemeClr val="tx1"/>
            </a:solidFill>
          </a:ln>
        </p:spPr>
      </p:pic>
      <p:sp>
        <p:nvSpPr>
          <p:cNvPr id="6" name="TextBox 5">
            <a:extLst>
              <a:ext uri="{FF2B5EF4-FFF2-40B4-BE49-F238E27FC236}">
                <a16:creationId xmlns:a16="http://schemas.microsoft.com/office/drawing/2014/main" id="{622076E3-3EA3-4D93-B870-985838C0F14C}"/>
              </a:ext>
            </a:extLst>
          </p:cNvPr>
          <p:cNvSpPr txBox="1"/>
          <p:nvPr/>
        </p:nvSpPr>
        <p:spPr>
          <a:xfrm>
            <a:off x="2878505" y="1418282"/>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1749285" y="4386471"/>
            <a:ext cx="2756453" cy="225444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9600537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36354DD5-850B-4502-861D-1946E23EF14A}"/>
              </a:ext>
            </a:extLst>
          </p:cNvPr>
          <p:cNvPicPr>
            <a:picLocks noChangeAspect="1"/>
          </p:cNvPicPr>
          <p:nvPr/>
        </p:nvPicPr>
        <p:blipFill rotWithShape="1">
          <a:blip r:embed="rId2">
            <a:extLst>
              <a:ext uri="{28A0092B-C50C-407E-A947-70E740481C1C}">
                <a14:useLocalDpi xmlns:a14="http://schemas.microsoft.com/office/drawing/2010/main" val="0"/>
              </a:ext>
            </a:extLst>
          </a:blip>
          <a:srcRect l="68913" t="543" b="70937"/>
          <a:stretch/>
        </p:blipFill>
        <p:spPr>
          <a:xfrm>
            <a:off x="3578087" y="2308278"/>
            <a:ext cx="5035826" cy="2241443"/>
          </a:xfrm>
          <a:prstGeom prst="rect">
            <a:avLst/>
          </a:prstGeom>
          <a:ln>
            <a:solidFill>
              <a:schemeClr val="tx1"/>
            </a:solidFill>
          </a:ln>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6952202" y="2766827"/>
            <a:ext cx="1449675"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EAEDCD-919A-4313-8E23-C0A3E3E29C88}"/>
              </a:ext>
            </a:extLst>
          </p:cNvPr>
          <p:cNvPicPr>
            <a:picLocks noChangeAspect="1"/>
          </p:cNvPicPr>
          <p:nvPr/>
        </p:nvPicPr>
        <p:blipFill rotWithShape="1">
          <a:blip r:embed="rId2"/>
          <a:srcRect b="14942"/>
          <a:stretch/>
        </p:blipFill>
        <p:spPr>
          <a:xfrm>
            <a:off x="671327" y="1608516"/>
            <a:ext cx="10921574" cy="4535982"/>
          </a:xfrm>
          <a:prstGeom prst="rect">
            <a:avLst/>
          </a:prstGeom>
        </p:spPr>
        <p:style>
          <a:lnRef idx="2">
            <a:schemeClr val="dk1"/>
          </a:lnRef>
          <a:fillRef idx="1">
            <a:schemeClr val="lt1"/>
          </a:fillRef>
          <a:effectRef idx="0">
            <a:schemeClr val="dk1"/>
          </a:effectRef>
          <a:fontRef idx="minor">
            <a:schemeClr val="dk1"/>
          </a:fontRef>
        </p:style>
      </p:pic>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7497090" y="4655215"/>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6CD96E0-93D1-41E5-BACC-341C78527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11" name="TextBox 10">
            <a:extLst>
              <a:ext uri="{FF2B5EF4-FFF2-40B4-BE49-F238E27FC236}">
                <a16:creationId xmlns:a16="http://schemas.microsoft.com/office/drawing/2014/main" id="{16184C68-44C6-4EF9-8E16-1C7D63CAD1A0}"/>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8945414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F01A99C6-C7E8-49A0-BE3E-9C7821933335}"/>
              </a:ext>
            </a:extLst>
          </p:cNvPr>
          <p:cNvPicPr>
            <a:picLocks noChangeAspect="1"/>
          </p:cNvPicPr>
          <p:nvPr/>
        </p:nvPicPr>
        <p:blipFill rotWithShape="1">
          <a:blip r:embed="rId2">
            <a:extLst>
              <a:ext uri="{28A0092B-C50C-407E-A947-70E740481C1C}">
                <a14:useLocalDpi xmlns:a14="http://schemas.microsoft.com/office/drawing/2010/main" val="0"/>
              </a:ext>
            </a:extLst>
          </a:blip>
          <a:srcRect l="36630" t="3518" r="25726" b="57821"/>
          <a:stretch/>
        </p:blipFill>
        <p:spPr>
          <a:xfrm>
            <a:off x="3801162" y="2737259"/>
            <a:ext cx="4589676" cy="2576463"/>
          </a:xfrm>
          <a:prstGeom prst="rect">
            <a:avLst/>
          </a:prstGeom>
          <a:ln>
            <a:solidFill>
              <a:schemeClr val="tx1"/>
            </a:solidFill>
          </a:ln>
        </p:spPr>
      </p:pic>
      <p:sp>
        <p:nvSpPr>
          <p:cNvPr id="6" name="TextBox 5">
            <a:extLst>
              <a:ext uri="{FF2B5EF4-FFF2-40B4-BE49-F238E27FC236}">
                <a16:creationId xmlns:a16="http://schemas.microsoft.com/office/drawing/2014/main" id="{622076E3-3EA3-4D93-B870-985838C0F14C}"/>
              </a:ext>
            </a:extLst>
          </p:cNvPr>
          <p:cNvSpPr txBox="1"/>
          <p:nvPr/>
        </p:nvSpPr>
        <p:spPr>
          <a:xfrm>
            <a:off x="2693590" y="219644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6860007" y="4820899"/>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2D51F1B5-143A-49C4-BD06-8F154B61E665}"/>
              </a:ext>
            </a:extLst>
          </p:cNvPr>
          <p:cNvPicPr>
            <a:picLocks noChangeAspect="1"/>
          </p:cNvPicPr>
          <p:nvPr/>
        </p:nvPicPr>
        <p:blipFill rotWithShape="1">
          <a:blip r:embed="rId2">
            <a:extLst>
              <a:ext uri="{28A0092B-C50C-407E-A947-70E740481C1C}">
                <a14:useLocalDpi xmlns:a14="http://schemas.microsoft.com/office/drawing/2010/main" val="0"/>
              </a:ext>
            </a:extLst>
          </a:blip>
          <a:srcRect l="5154" r="29565" b="19033"/>
          <a:stretch/>
        </p:blipFill>
        <p:spPr>
          <a:xfrm>
            <a:off x="2001080" y="1687805"/>
            <a:ext cx="7959116" cy="474176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921370" y="1231138"/>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976870" y="4590143"/>
            <a:ext cx="869497" cy="44515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5064737" y="2586265"/>
            <a:ext cx="4675612" cy="2094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vert="horz" lIns="91440" tIns="45720" rIns="91440" bIns="45720" rtlCol="0" anchor="t">
            <a:normAutofit/>
          </a:bodyPr>
          <a:lstStyle/>
          <a:p>
            <a:pPr lvl="1"/>
            <a:r>
              <a:rPr lang="en-US" sz="2600" dirty="0"/>
              <a:t>Create </a:t>
            </a:r>
            <a:r>
              <a:rPr lang="en-US" sz="260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r>
              <a:rPr lang="en-US" sz="2600"/>
              <a:t>Create More Analyses</a:t>
            </a:r>
            <a:endParaRPr lang="en-US" sz="2600" dirty="0"/>
          </a:p>
          <a:p>
            <a:pPr lvl="1"/>
            <a:endParaRPr lang="en-US" sz="2600" dirty="0"/>
          </a:p>
          <a:p>
            <a:pPr marL="274320" lvl="1" indent="0">
              <a:buNone/>
            </a:pPr>
            <a:r>
              <a:rPr lang="en-US" sz="2600" dirty="0"/>
              <a:t>(Use US-EAST-2/Ohio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7</a:t>
            </a:r>
          </a:p>
        </p:txBody>
      </p:sp>
    </p:spTree>
    <p:extLst>
      <p:ext uri="{BB962C8B-B14F-4D97-AF65-F5344CB8AC3E}">
        <p14:creationId xmlns:p14="http://schemas.microsoft.com/office/powerpoint/2010/main" val="556778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5207"/>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972265" y="1544535"/>
            <a:ext cx="4407399" cy="4832092"/>
          </a:xfrm>
          <a:prstGeom prst="rect">
            <a:avLst/>
          </a:prstGeom>
        </p:spPr>
        <p:txBody>
          <a:bodyPr wrap="square">
            <a:spAutoFit/>
          </a:bodyPr>
          <a:lstStyle/>
          <a:p>
            <a:r>
              <a:rPr lang="en-US" sz="1400" dirty="0" err="1"/>
              <a:t>AWSTemplateFormatVersion</a:t>
            </a:r>
            <a:r>
              <a:rPr lang="en-US" sz="1400" dirty="0"/>
              <a:t>: "2010-09-09“</a:t>
            </a:r>
          </a:p>
          <a:p>
            <a:br>
              <a:rPr lang="en-US" sz="1400" dirty="0"/>
            </a:br>
            <a:r>
              <a:rPr lang="en-US" sz="1400" dirty="0"/>
              <a:t>Parameters:</a:t>
            </a:r>
          </a:p>
          <a:p>
            <a:r>
              <a:rPr lang="en-US" sz="1400" dirty="0"/>
              <a:t>  </a:t>
            </a:r>
            <a:r>
              <a:rPr lang="en-US" sz="1400" dirty="0" err="1"/>
              <a:t>GlueDatabaseName</a:t>
            </a:r>
            <a:r>
              <a:rPr lang="en-US" sz="1400" dirty="0"/>
              <a:t>:</a:t>
            </a:r>
          </a:p>
          <a:p>
            <a:r>
              <a:rPr lang="en-US" sz="1400" dirty="0"/>
              <a:t>    Type: String</a:t>
            </a:r>
          </a:p>
          <a:p>
            <a:r>
              <a:rPr lang="en-US" sz="1400" dirty="0"/>
              <a:t>    Default: </a:t>
            </a:r>
            <a:r>
              <a:rPr lang="en-US" sz="1400" dirty="0" err="1"/>
              <a:t>glue_database_XXX</a:t>
            </a:r>
            <a:endParaRPr lang="en-US" sz="1400" dirty="0"/>
          </a:p>
          <a:p>
            <a:r>
              <a:rPr lang="en-US" sz="1400" dirty="0"/>
              <a:t>  </a:t>
            </a:r>
            <a:r>
              <a:rPr lang="en-US" sz="1400" dirty="0" err="1"/>
              <a:t>GlueConnectionName</a:t>
            </a:r>
            <a:r>
              <a:rPr lang="en-US" sz="1400" dirty="0"/>
              <a:t>:</a:t>
            </a:r>
          </a:p>
          <a:p>
            <a:r>
              <a:rPr lang="en-US" sz="1400" dirty="0"/>
              <a:t>    Type: String</a:t>
            </a:r>
          </a:p>
          <a:p>
            <a:r>
              <a:rPr lang="en-US" sz="1400" dirty="0"/>
              <a:t>    Default: </a:t>
            </a:r>
            <a:r>
              <a:rPr lang="en-US" sz="1400" dirty="0" err="1"/>
              <a:t>glue_tutorial_XXX</a:t>
            </a:r>
            <a:r>
              <a:rPr lang="en-US" sz="1400" dirty="0"/>
              <a:t> </a:t>
            </a:r>
          </a:p>
          <a:p>
            <a:r>
              <a:rPr lang="en-US" sz="1400" dirty="0"/>
              <a:t>  </a:t>
            </a:r>
            <a:r>
              <a:rPr lang="en-US" sz="1400" dirty="0" err="1"/>
              <a:t>RedshiftDBName</a:t>
            </a:r>
            <a:r>
              <a:rPr lang="en-US" sz="1400" dirty="0"/>
              <a:t>:</a:t>
            </a:r>
          </a:p>
          <a:p>
            <a:r>
              <a:rPr lang="en-US" sz="1400" dirty="0"/>
              <a:t>    Type: String </a:t>
            </a:r>
          </a:p>
          <a:p>
            <a:r>
              <a:rPr lang="en-US" sz="1400" dirty="0"/>
              <a:t>    Default: </a:t>
            </a:r>
            <a:r>
              <a:rPr lang="en-US" sz="1400" dirty="0" err="1"/>
              <a:t>glue_tutorial_database_XXX</a:t>
            </a:r>
            <a:endParaRPr lang="en-US" sz="1400" dirty="0"/>
          </a:p>
          <a:p>
            <a:r>
              <a:rPr lang="en-US" sz="1400" dirty="0"/>
              <a:t>  </a:t>
            </a:r>
            <a:r>
              <a:rPr lang="en-US" sz="1400" dirty="0" err="1"/>
              <a:t>SchemaName</a:t>
            </a:r>
            <a:r>
              <a:rPr lang="en-US" sz="1400" dirty="0"/>
              <a:t>:</a:t>
            </a:r>
          </a:p>
          <a:p>
            <a:r>
              <a:rPr lang="en-US" sz="1400" dirty="0"/>
              <a:t>    Type: String</a:t>
            </a:r>
          </a:p>
          <a:p>
            <a:r>
              <a:rPr lang="en-US" sz="1400" dirty="0"/>
              <a:t>    Default: </a:t>
            </a:r>
            <a:r>
              <a:rPr lang="en-US" sz="1400" dirty="0" err="1"/>
              <a:t>sales_redshift_schema_XXX</a:t>
            </a:r>
            <a:endParaRPr lang="en-US" sz="1400" dirty="0"/>
          </a:p>
          <a:p>
            <a:r>
              <a:rPr lang="en-US" sz="1400" dirty="0"/>
              <a:t>  </a:t>
            </a:r>
            <a:r>
              <a:rPr lang="en-US" sz="1400" dirty="0" err="1"/>
              <a:t>RedshiftTableName</a:t>
            </a:r>
            <a:r>
              <a:rPr lang="en-US" sz="1400" dirty="0"/>
              <a:t>: </a:t>
            </a:r>
          </a:p>
          <a:p>
            <a:r>
              <a:rPr lang="en-US" sz="1400" dirty="0"/>
              <a:t>    Type: String</a:t>
            </a:r>
          </a:p>
          <a:p>
            <a:r>
              <a:rPr lang="en-US" sz="1400" dirty="0"/>
              <a:t>    Default: </a:t>
            </a:r>
            <a:r>
              <a:rPr lang="en-US" sz="1400" dirty="0" err="1"/>
              <a:t>products_redshift_table_XXX</a:t>
            </a:r>
            <a:endParaRPr lang="en-US" sz="1400" dirty="0"/>
          </a:p>
          <a:p>
            <a:r>
              <a:rPr lang="en-US" sz="1400" dirty="0"/>
              <a:t>  </a:t>
            </a:r>
            <a:r>
              <a:rPr lang="en-US" sz="1400" dirty="0" err="1"/>
              <a:t>GlueTableName</a:t>
            </a:r>
            <a:r>
              <a:rPr lang="en-US" sz="1400" dirty="0"/>
              <a:t>: </a:t>
            </a:r>
          </a:p>
          <a:p>
            <a:r>
              <a:rPr lang="en-US" sz="1400" dirty="0"/>
              <a:t>    Type: String</a:t>
            </a:r>
          </a:p>
          <a:p>
            <a:r>
              <a:rPr lang="en-US" sz="1400" dirty="0"/>
              <a:t>    Default: </a:t>
            </a:r>
            <a:r>
              <a:rPr lang="en-US" sz="1400" dirty="0" err="1"/>
              <a:t>products_glue_table_XXX</a:t>
            </a:r>
            <a:endParaRPr lang="en-US" sz="1400" dirty="0"/>
          </a:p>
          <a:p>
            <a:r>
              <a:rPr lang="en-US" sz="1400" dirty="0"/>
              <a:t>  </a:t>
            </a:r>
            <a:endParaRPr lang="en-US" dirty="0"/>
          </a:p>
        </p:txBody>
      </p:sp>
      <p:sp>
        <p:nvSpPr>
          <p:cNvPr id="7" name="Rectangle 6">
            <a:extLst>
              <a:ext uri="{FF2B5EF4-FFF2-40B4-BE49-F238E27FC236}">
                <a16:creationId xmlns:a16="http://schemas.microsoft.com/office/drawing/2014/main" id="{CC792978-7F24-416B-99A1-1F5C9B69D2C9}"/>
              </a:ext>
            </a:extLst>
          </p:cNvPr>
          <p:cNvSpPr/>
          <p:nvPr/>
        </p:nvSpPr>
        <p:spPr>
          <a:xfrm>
            <a:off x="5845222" y="474345"/>
            <a:ext cx="5224648" cy="5909310"/>
          </a:xfrm>
          <a:prstGeom prst="rect">
            <a:avLst/>
          </a:prstGeom>
        </p:spPr>
        <p:txBody>
          <a:bodyPr wrap="square">
            <a:spAutoFit/>
          </a:bodyPr>
          <a:lstStyle/>
          <a:p>
            <a:r>
              <a:rPr lang="en-US" sz="1400" dirty="0" err="1"/>
              <a:t>GlueJobName</a:t>
            </a:r>
            <a:r>
              <a:rPr lang="en-US" sz="1400" dirty="0"/>
              <a:t>:</a:t>
            </a:r>
          </a:p>
          <a:p>
            <a:r>
              <a:rPr lang="en-US" sz="1400" dirty="0"/>
              <a:t>    Type: String</a:t>
            </a:r>
          </a:p>
          <a:p>
            <a:r>
              <a:rPr lang="en-US" sz="1400" dirty="0"/>
              <a:t>    Default: </a:t>
            </a:r>
            <a:r>
              <a:rPr lang="en-US" sz="1400" dirty="0" err="1"/>
              <a:t>glue_tutorial</a:t>
            </a:r>
            <a:endParaRPr lang="en-US" sz="1400" dirty="0"/>
          </a:p>
          <a:p>
            <a:r>
              <a:rPr lang="en-US" sz="1400" dirty="0"/>
              <a:t>  </a:t>
            </a:r>
            <a:r>
              <a:rPr lang="en-US" sz="1400" dirty="0" err="1"/>
              <a:t>ScriptLocation</a:t>
            </a:r>
            <a:r>
              <a:rPr lang="en-US" sz="1400" dirty="0"/>
              <a:t>:</a:t>
            </a:r>
          </a:p>
          <a:p>
            <a:r>
              <a:rPr lang="en-US" sz="1400" dirty="0"/>
              <a:t>    Type: String</a:t>
            </a:r>
          </a:p>
          <a:p>
            <a:r>
              <a:rPr lang="en-US" sz="1400" dirty="0"/>
              <a:t>    Default: "s3://glue-tutorial-XXX/</a:t>
            </a:r>
            <a:r>
              <a:rPr lang="en-US" sz="1400" dirty="0" err="1"/>
              <a:t>products_XXX</a:t>
            </a:r>
            <a:r>
              <a:rPr lang="en-US" sz="1400" dirty="0"/>
              <a:t>"</a:t>
            </a:r>
          </a:p>
          <a:p>
            <a:endParaRPr lang="en-US" sz="1400" dirty="0"/>
          </a:p>
          <a:p>
            <a:r>
              <a:rPr lang="en-US" sz="1400" dirty="0"/>
              <a:t>Resources: </a:t>
            </a:r>
            <a:br>
              <a:rPr lang="en-US" sz="1400" dirty="0"/>
            </a:br>
            <a:r>
              <a:rPr lang="en-US" sz="1400" dirty="0"/>
              <a:t>  </a:t>
            </a:r>
            <a:r>
              <a:rPr lang="en-US" sz="1400" dirty="0" err="1"/>
              <a:t>MyJob</a:t>
            </a:r>
            <a:r>
              <a:rPr lang="en-US" sz="1400" dirty="0"/>
              <a:t>:</a:t>
            </a:r>
          </a:p>
          <a:p>
            <a:r>
              <a:rPr lang="en-US" sz="1400" dirty="0"/>
              <a:t>    Type: AWS::Glue::Job</a:t>
            </a:r>
          </a:p>
          <a:p>
            <a:r>
              <a:rPr lang="en-US" sz="1400" dirty="0"/>
              <a:t>    Properties:</a:t>
            </a:r>
          </a:p>
          <a:p>
            <a:r>
              <a:rPr lang="en-US" sz="1400" dirty="0"/>
              <a:t>      Command:</a:t>
            </a:r>
          </a:p>
          <a:p>
            <a:r>
              <a:rPr lang="en-US" sz="1400" dirty="0"/>
              <a:t>        Name: </a:t>
            </a:r>
            <a:r>
              <a:rPr lang="en-US" sz="1400" dirty="0" err="1"/>
              <a:t>glueetl</a:t>
            </a:r>
            <a:endParaRPr lang="en-US" sz="1400" dirty="0"/>
          </a:p>
          <a:p>
            <a:r>
              <a:rPr lang="en-US" sz="1400" dirty="0"/>
              <a:t>      </a:t>
            </a:r>
            <a:r>
              <a:rPr lang="en-US" sz="1400" dirty="0" err="1"/>
              <a:t>ScriptLocation</a:t>
            </a:r>
            <a:r>
              <a:rPr lang="en-US" sz="1400" dirty="0"/>
              <a:t>: !Ref </a:t>
            </a:r>
            <a:r>
              <a:rPr lang="en-US" sz="1400" dirty="0" err="1"/>
              <a:t>ScriptLocation</a:t>
            </a:r>
            <a:endParaRPr lang="en-US" sz="1400" dirty="0"/>
          </a:p>
          <a:p>
            <a:r>
              <a:rPr lang="en-US" sz="1400" dirty="0"/>
              <a:t>      </a:t>
            </a:r>
            <a:r>
              <a:rPr lang="en-US" sz="1400" dirty="0" err="1"/>
              <a:t>AllocatedCapacity</a:t>
            </a:r>
            <a:r>
              <a:rPr lang="en-US" sz="1400" dirty="0"/>
              <a:t>: 2</a:t>
            </a:r>
          </a:p>
          <a:p>
            <a:r>
              <a:rPr lang="en-US" sz="1400" dirty="0"/>
              <a:t>      </a:t>
            </a:r>
            <a:r>
              <a:rPr lang="en-US" sz="1400" dirty="0" err="1"/>
              <a:t>DefaultArguments</a:t>
            </a:r>
            <a:r>
              <a:rPr lang="en-US" sz="1400" dirty="0"/>
              <a:t>:</a:t>
            </a:r>
          </a:p>
          <a:p>
            <a:r>
              <a:rPr lang="en-US" sz="1400" dirty="0"/>
              <a:t>        "--REDSHIFT_DB_NAME": !Ref </a:t>
            </a:r>
            <a:r>
              <a:rPr lang="en-US" sz="1400" dirty="0" err="1"/>
              <a:t>RedshiftDBName</a:t>
            </a:r>
            <a:endParaRPr lang="en-US" sz="1400" dirty="0"/>
          </a:p>
          <a:p>
            <a:r>
              <a:rPr lang="en-US" sz="1400" dirty="0"/>
              <a:t>	"--SCHEMA_NAME": !Ref </a:t>
            </a:r>
            <a:r>
              <a:rPr lang="en-US" sz="1400" dirty="0" err="1"/>
              <a:t>SchemaName</a:t>
            </a:r>
            <a:endParaRPr lang="en-US" sz="1400" dirty="0"/>
          </a:p>
          <a:p>
            <a:r>
              <a:rPr lang="en-US" sz="1400" dirty="0"/>
              <a:t>	"--REDSHIFT_TABLE_NAME": !Ref </a:t>
            </a:r>
            <a:r>
              <a:rPr lang="en-US" sz="1400" dirty="0" err="1"/>
              <a:t>RedshiftTableName</a:t>
            </a:r>
            <a:r>
              <a:rPr lang="en-US" sz="1400" dirty="0"/>
              <a:t> </a:t>
            </a:r>
          </a:p>
          <a:p>
            <a:r>
              <a:rPr lang="en-US" sz="1400" dirty="0"/>
              <a:t>	"--GLUE_TABLE_NAME": !Ref </a:t>
            </a:r>
            <a:r>
              <a:rPr lang="en-US" sz="1400" dirty="0" err="1"/>
              <a:t>GlueTableName</a:t>
            </a:r>
            <a:endParaRPr lang="en-US" sz="1400" dirty="0"/>
          </a:p>
          <a:p>
            <a:r>
              <a:rPr lang="en-US" sz="1400" dirty="0"/>
              <a:t>	"--CONNECTION_NAME": !Ref </a:t>
            </a:r>
            <a:r>
              <a:rPr lang="en-US" sz="1400" dirty="0" err="1"/>
              <a:t>GlueConnectionName</a:t>
            </a:r>
            <a:endParaRPr lang="en-US" sz="1400" dirty="0"/>
          </a:p>
          <a:p>
            <a:r>
              <a:rPr lang="en-US" sz="1400" dirty="0"/>
              <a:t>	"--GLUE_DB_NAME": !Ref </a:t>
            </a:r>
            <a:r>
              <a:rPr lang="en-US" sz="1400" dirty="0" err="1"/>
              <a:t>GlueDatabaseName</a:t>
            </a:r>
            <a:endParaRPr lang="en-US" sz="1400" dirty="0"/>
          </a:p>
          <a:p>
            <a:r>
              <a:rPr lang="en-US" sz="1400" dirty="0"/>
              <a:t>      </a:t>
            </a:r>
            <a:r>
              <a:rPr lang="en-US" sz="1400" dirty="0" err="1"/>
              <a:t>ExecutionProperty</a:t>
            </a:r>
            <a:r>
              <a:rPr lang="en-US" sz="1400" dirty="0"/>
              <a:t>:</a:t>
            </a:r>
          </a:p>
          <a:p>
            <a:r>
              <a:rPr lang="en-US" sz="1400" dirty="0"/>
              <a:t>	</a:t>
            </a:r>
            <a:r>
              <a:rPr lang="en-US" sz="1400" dirty="0" err="1"/>
              <a:t>MaxConcurrentRuns</a:t>
            </a:r>
            <a:r>
              <a:rPr lang="en-US" sz="1400" dirty="0"/>
              <a:t>: 2</a:t>
            </a:r>
          </a:p>
          <a:p>
            <a:r>
              <a:rPr lang="en-US" sz="1400" dirty="0"/>
              <a:t>      Connections: !Ref </a:t>
            </a:r>
            <a:r>
              <a:rPr lang="en-US" sz="1400" dirty="0" err="1"/>
              <a:t>GlueConnectionName</a:t>
            </a:r>
            <a:endParaRPr lang="en-US" sz="1400" dirty="0"/>
          </a:p>
          <a:p>
            <a:r>
              <a:rPr lang="en-US" sz="1400" dirty="0"/>
              <a:t>      </a:t>
            </a:r>
            <a:r>
              <a:rPr lang="en-US" sz="1400" dirty="0" err="1"/>
              <a:t>MaxRetries</a:t>
            </a:r>
            <a:r>
              <a:rPr lang="en-US" sz="1400" dirty="0"/>
              <a:t>: 0</a:t>
            </a:r>
          </a:p>
          <a:p>
            <a:r>
              <a:rPr lang="en-US" sz="1400" dirty="0"/>
              <a:t>      Name: !Ref </a:t>
            </a:r>
            <a:r>
              <a:rPr lang="en-US" sz="1400" dirty="0" err="1"/>
              <a:t>GlueJobName</a:t>
            </a:r>
            <a:endParaRPr lang="en-US" dirty="0"/>
          </a:p>
        </p:txBody>
      </p:sp>
    </p:spTree>
    <p:extLst>
      <p:ext uri="{BB962C8B-B14F-4D97-AF65-F5344CB8AC3E}">
        <p14:creationId xmlns:p14="http://schemas.microsoft.com/office/powerpoint/2010/main" val="3298559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B18A3DF9-05C6-4504-94B7-659718C8435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0" name="Connector: Elbow 29">
            <a:extLst>
              <a:ext uri="{FF2B5EF4-FFF2-40B4-BE49-F238E27FC236}">
                <a16:creationId xmlns:a16="http://schemas.microsoft.com/office/drawing/2014/main" id="{CAB1549E-CE48-49CB-A94E-FE0ECC65D69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849E393-4BAD-4CA7-B851-CB24A010FEE2}"/>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sp>
        <p:nvSpPr>
          <p:cNvPr id="32" name="TextBox 31">
            <a:extLst>
              <a:ext uri="{FF2B5EF4-FFF2-40B4-BE49-F238E27FC236}">
                <a16:creationId xmlns:a16="http://schemas.microsoft.com/office/drawing/2014/main" id="{CD1A09D9-4035-425C-A386-6151A7B47835}"/>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017AEC6E-BED8-4ED7-A132-530C4BC14ED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L-Shape 35">
            <a:extLst>
              <a:ext uri="{FF2B5EF4-FFF2-40B4-BE49-F238E27FC236}">
                <a16:creationId xmlns:a16="http://schemas.microsoft.com/office/drawing/2014/main" id="{AEE3FDC9-A3AC-4E8A-A484-0C8927CC850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93912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4339650"/>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solidFill>
                  <a:srgbClr val="FF0000"/>
                </a:solidFill>
              </a:rPr>
              <a:t>      DynamoDB Table*</a:t>
            </a:r>
          </a:p>
          <a:p>
            <a:r>
              <a:rPr lang="en-US" sz="2400" dirty="0"/>
              <a:t>	Glue Job</a:t>
            </a:r>
          </a:p>
          <a:p>
            <a:r>
              <a:rPr lang="en-US" sz="2400" dirty="0"/>
              <a:t>	Glue Database</a:t>
            </a:r>
          </a:p>
          <a:p>
            <a:r>
              <a:rPr lang="en-US" sz="2400" dirty="0"/>
              <a:t>	Glue Table</a:t>
            </a:r>
          </a:p>
          <a:p>
            <a:r>
              <a:rPr lang="en-US" sz="2400" dirty="0"/>
              <a:t>	Glue Connection</a:t>
            </a:r>
          </a:p>
          <a:p>
            <a:r>
              <a:rPr lang="en-US" sz="2400" dirty="0"/>
              <a:t>	Lambda</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A52AD-C848-4F6C-902B-E50248FFEBA1}"/>
              </a:ext>
            </a:extLst>
          </p:cNvPr>
          <p:cNvSpPr>
            <a:spLocks noGrp="1"/>
          </p:cNvSpPr>
          <p:nvPr>
            <p:ph type="title"/>
          </p:nvPr>
        </p:nvSpPr>
        <p:spPr/>
        <p:txBody>
          <a:bodyPr/>
          <a:lstStyle/>
          <a:p>
            <a:pPr algn="ctr"/>
            <a:r>
              <a:rPr lang="en-US" dirty="0"/>
              <a:t>Thank You</a:t>
            </a:r>
          </a:p>
        </p:txBody>
      </p:sp>
      <p:sp>
        <p:nvSpPr>
          <p:cNvPr id="3" name="Content Placeholder 2">
            <a:extLst>
              <a:ext uri="{FF2B5EF4-FFF2-40B4-BE49-F238E27FC236}">
                <a16:creationId xmlns:a16="http://schemas.microsoft.com/office/drawing/2014/main" id="{4A488805-C543-430F-9BDC-55B687822F60}"/>
              </a:ext>
            </a:extLst>
          </p:cNvPr>
          <p:cNvSpPr>
            <a:spLocks noGrp="1"/>
          </p:cNvSpPr>
          <p:nvPr>
            <p:ph idx="1"/>
          </p:nvPr>
        </p:nvSpPr>
        <p:spPr>
          <a:xfrm>
            <a:off x="1726015" y="2089658"/>
            <a:ext cx="8746067" cy="3077126"/>
          </a:xfrm>
        </p:spPr>
        <p:txBody>
          <a:bodyPr vert="horz" lIns="91440" tIns="45720" rIns="91440" bIns="45720" rtlCol="0" anchor="t">
            <a:normAutofit/>
          </a:bodyPr>
          <a:lstStyle/>
          <a:p>
            <a:r>
              <a:rPr lang="en-US" dirty="0">
                <a:ea typeface="+mn-lt"/>
                <a:cs typeface="+mn-lt"/>
              </a:rPr>
              <a:t>Lydia White</a:t>
            </a:r>
            <a:endParaRPr lang="en-US" dirty="0"/>
          </a:p>
          <a:p>
            <a:pPr lvl="1" indent="-342900"/>
            <a:r>
              <a:rPr lang="en-US" dirty="0">
                <a:ea typeface="+mn-lt"/>
                <a:cs typeface="+mn-lt"/>
              </a:rPr>
              <a:t>Email: </a:t>
            </a:r>
            <a:r>
              <a:rPr lang="en-US" dirty="0">
                <a:ea typeface="+mn-lt"/>
                <a:cs typeface="+mn-lt"/>
                <a:hlinkClick r:id="rId2"/>
              </a:rPr>
              <a:t>lwhite@manifestcorp.com</a:t>
            </a:r>
            <a:r>
              <a:rPr lang="en-US" dirty="0">
                <a:ea typeface="+mn-lt"/>
                <a:cs typeface="+mn-lt"/>
              </a:rPr>
              <a:t> </a:t>
            </a:r>
            <a:endParaRPr lang="en-US"/>
          </a:p>
          <a:p>
            <a:pPr lvl="1" indent="-342900"/>
            <a:r>
              <a:rPr lang="en-US" dirty="0">
                <a:ea typeface="+mn-lt"/>
                <a:cs typeface="+mn-lt"/>
              </a:rPr>
              <a:t>LinkedIn: </a:t>
            </a:r>
            <a:r>
              <a:rPr lang="en-US" dirty="0">
                <a:ea typeface="+mn-lt"/>
                <a:cs typeface="+mn-lt"/>
                <a:hlinkClick r:id="rId3"/>
              </a:rPr>
              <a:t>https://www.linkedin.com/in/lydia-white-a30044138/</a:t>
            </a:r>
            <a:endParaRPr lang="en-US" dirty="0">
              <a:ea typeface="+mn-lt"/>
              <a:cs typeface="+mn-lt"/>
            </a:endParaRPr>
          </a:p>
          <a:p>
            <a:pPr lvl="1" indent="-342900"/>
            <a:endParaRPr lang="en-US" dirty="0">
              <a:ea typeface="+mn-lt"/>
              <a:cs typeface="+mn-lt"/>
            </a:endParaRPr>
          </a:p>
          <a:p>
            <a:r>
              <a:rPr lang="en-US" dirty="0">
                <a:ea typeface="+mn-lt"/>
                <a:cs typeface="+mn-lt"/>
              </a:rPr>
              <a:t>James Zhang</a:t>
            </a:r>
          </a:p>
          <a:p>
            <a:pPr lvl="1" indent="-342900"/>
            <a:r>
              <a:rPr lang="en-US" dirty="0">
                <a:ea typeface="+mn-lt"/>
                <a:cs typeface="+mn-lt"/>
              </a:rPr>
              <a:t>Email: </a:t>
            </a:r>
            <a:r>
              <a:rPr lang="en-US" dirty="0">
                <a:ea typeface="+mn-lt"/>
                <a:cs typeface="+mn-lt"/>
                <a:hlinkClick r:id="rId4"/>
              </a:rPr>
              <a:t>jzhang@manifestcorp.com</a:t>
            </a:r>
            <a:r>
              <a:rPr lang="en-US" dirty="0">
                <a:ea typeface="+mn-lt"/>
                <a:cs typeface="+mn-lt"/>
              </a:rPr>
              <a:t> </a:t>
            </a:r>
            <a:endParaRPr lang="en-US"/>
          </a:p>
          <a:p>
            <a:pPr lvl="1" indent="-342900"/>
            <a:r>
              <a:rPr lang="en-US" dirty="0"/>
              <a:t>LinkedIn: </a:t>
            </a:r>
            <a:r>
              <a:rPr lang="en-US" dirty="0">
                <a:ea typeface="+mn-lt"/>
                <a:cs typeface="+mn-lt"/>
                <a:hlinkClick r:id="rId5"/>
              </a:rPr>
              <a:t>https://www.linkedin.com/in/jameslzhang/</a:t>
            </a:r>
            <a:r>
              <a:rPr lang="en-US" dirty="0">
                <a:ea typeface="+mn-lt"/>
                <a:cs typeface="+mn-lt"/>
              </a:rPr>
              <a:t> </a:t>
            </a:r>
          </a:p>
          <a:p>
            <a:pPr marL="0" indent="0">
              <a:buNone/>
            </a:pPr>
            <a:endParaRPr lang="en-US" dirty="0"/>
          </a:p>
        </p:txBody>
      </p:sp>
    </p:spTree>
    <p:extLst>
      <p:ext uri="{BB962C8B-B14F-4D97-AF65-F5344CB8AC3E}">
        <p14:creationId xmlns:p14="http://schemas.microsoft.com/office/powerpoint/2010/main" val="2466436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A0669D-79C6-4B9A-B0CF-55CC570B3448}"/>
              </a:ext>
            </a:extLst>
          </p:cNvPr>
          <p:cNvPicPr>
            <a:picLocks noChangeAspect="1"/>
          </p:cNvPicPr>
          <p:nvPr/>
        </p:nvPicPr>
        <p:blipFill rotWithShape="1">
          <a:blip r:embed="rId2"/>
          <a:srcRect t="4896"/>
          <a:stretch/>
        </p:blipFill>
        <p:spPr>
          <a:xfrm>
            <a:off x="1457501" y="1524435"/>
            <a:ext cx="9096375" cy="5299291"/>
          </a:xfrm>
          <a:prstGeom prst="rect">
            <a:avLst/>
          </a:prstGeom>
        </p:spPr>
        <p:style>
          <a:lnRef idx="2">
            <a:schemeClr val="dk1"/>
          </a:lnRef>
          <a:fillRef idx="1">
            <a:schemeClr val="lt1"/>
          </a:fillRef>
          <a:effectRef idx="0">
            <a:schemeClr val="dk1"/>
          </a:effectRef>
          <a:fontRef idx="minor">
            <a:schemeClr val="dk1"/>
          </a:fontRef>
        </p:style>
      </p:pic>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39" name="Oval 38">
            <a:extLst>
              <a:ext uri="{FF2B5EF4-FFF2-40B4-BE49-F238E27FC236}">
                <a16:creationId xmlns:a16="http://schemas.microsoft.com/office/drawing/2014/main" id="{EA66084A-EDB9-49A3-960D-EDE762CD46B7}"/>
              </a:ext>
            </a:extLst>
          </p:cNvPr>
          <p:cNvSpPr/>
          <p:nvPr/>
        </p:nvSpPr>
        <p:spPr>
          <a:xfrm>
            <a:off x="6250047" y="4251622"/>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1410B162-F8E9-4DCB-BBBA-E8A3EC8E0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D9BC2123-6162-447F-9393-F04CF9792D5E}"/>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602891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B9A02-09DE-4BA3-9CB1-E968288065A5}"/>
              </a:ext>
            </a:extLst>
          </p:cNvPr>
          <p:cNvPicPr>
            <a:picLocks noChangeAspect="1"/>
          </p:cNvPicPr>
          <p:nvPr/>
        </p:nvPicPr>
        <p:blipFill rotWithShape="1">
          <a:blip r:embed="rId2"/>
          <a:srcRect b="22603"/>
          <a:stretch/>
        </p:blipFill>
        <p:spPr>
          <a:xfrm>
            <a:off x="1690687" y="1555750"/>
            <a:ext cx="8810625" cy="4297910"/>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9" name="Oval 8">
            <a:extLst>
              <a:ext uri="{FF2B5EF4-FFF2-40B4-BE49-F238E27FC236}">
                <a16:creationId xmlns:a16="http://schemas.microsoft.com/office/drawing/2014/main" id="{0B1DD173-EF83-4E92-9FBD-5BE8BC1CA742}"/>
              </a:ext>
            </a:extLst>
          </p:cNvPr>
          <p:cNvSpPr/>
          <p:nvPr/>
        </p:nvSpPr>
        <p:spPr>
          <a:xfrm>
            <a:off x="2593842" y="255353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651465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E45EC1EE-AF7C-4DF1-8D20-F1DE2DB5A4E0}"/>
              </a:ext>
            </a:extLst>
          </p:cNvPr>
          <p:cNvPicPr>
            <a:picLocks noChangeAspect="1"/>
          </p:cNvPicPr>
          <p:nvPr/>
        </p:nvPicPr>
        <p:blipFill>
          <a:blip r:embed="rId3"/>
          <a:stretch>
            <a:fillRect/>
          </a:stretch>
        </p:blipFill>
        <p:spPr>
          <a:xfrm>
            <a:off x="3846287" y="1192978"/>
            <a:ext cx="7068456" cy="5647703"/>
          </a:xfrm>
          <a:prstGeom prst="rect">
            <a:avLst/>
          </a:prstGeom>
        </p:spPr>
      </p:pic>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grpSp>
        <p:nvGrpSpPr>
          <p:cNvPr id="8" name="Group 7">
            <a:extLst>
              <a:ext uri="{FF2B5EF4-FFF2-40B4-BE49-F238E27FC236}">
                <a16:creationId xmlns:a16="http://schemas.microsoft.com/office/drawing/2014/main" id="{28313B50-F551-4F83-BF73-5CF97BDA1D6A}"/>
              </a:ext>
            </a:extLst>
          </p:cNvPr>
          <p:cNvGrpSpPr/>
          <p:nvPr/>
        </p:nvGrpSpPr>
        <p:grpSpPr>
          <a:xfrm>
            <a:off x="921075" y="1966082"/>
            <a:ext cx="3020304" cy="461665"/>
            <a:chOff x="616275" y="2140253"/>
            <a:chExt cx="3083575" cy="461665"/>
          </a:xfrm>
        </p:grpSpPr>
        <p:cxnSp>
          <p:nvCxnSpPr>
            <p:cNvPr id="11" name="Straight Arrow Connector 10">
              <a:extLst>
                <a:ext uri="{FF2B5EF4-FFF2-40B4-BE49-F238E27FC236}">
                  <a16:creationId xmlns:a16="http://schemas.microsoft.com/office/drawing/2014/main" id="{2682C395-038A-4A81-9A23-18E288C5AD6A}"/>
                </a:ext>
              </a:extLst>
            </p:cNvPr>
            <p:cNvCxnSpPr>
              <a:cxnSpLocks/>
              <a:stCxn id="12" idx="3"/>
            </p:cNvCxnSpPr>
            <p:nvPr/>
          </p:nvCxnSpPr>
          <p:spPr>
            <a:xfrm>
              <a:off x="2988193" y="2371086"/>
              <a:ext cx="711657" cy="135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F3BF006-2E8B-4174-B2DD-39819DAD393F}"/>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grpSp>
      <p:grpSp>
        <p:nvGrpSpPr>
          <p:cNvPr id="16" name="Group 15">
            <a:extLst>
              <a:ext uri="{FF2B5EF4-FFF2-40B4-BE49-F238E27FC236}">
                <a16:creationId xmlns:a16="http://schemas.microsoft.com/office/drawing/2014/main" id="{B438F96D-AD29-4CD8-B71F-2230C143D780}"/>
              </a:ext>
            </a:extLst>
          </p:cNvPr>
          <p:cNvGrpSpPr/>
          <p:nvPr/>
        </p:nvGrpSpPr>
        <p:grpSpPr>
          <a:xfrm>
            <a:off x="1278996" y="4229294"/>
            <a:ext cx="2775463" cy="461665"/>
            <a:chOff x="590992" y="4652389"/>
            <a:chExt cx="2775463" cy="461665"/>
          </a:xfrm>
        </p:grpSpPr>
        <p:cxnSp>
          <p:nvCxnSpPr>
            <p:cNvPr id="17" name="Straight Arrow Connector 16">
              <a:extLst>
                <a:ext uri="{FF2B5EF4-FFF2-40B4-BE49-F238E27FC236}">
                  <a16:creationId xmlns:a16="http://schemas.microsoft.com/office/drawing/2014/main" id="{57FEBC31-C348-4EE1-8C81-DA05471FB08C}"/>
                </a:ext>
              </a:extLst>
            </p:cNvPr>
            <p:cNvCxnSpPr>
              <a:cxnSpLocks/>
              <a:stCxn id="18" idx="3"/>
            </p:cNvCxnSpPr>
            <p:nvPr/>
          </p:nvCxnSpPr>
          <p:spPr>
            <a:xfrm>
              <a:off x="2129062" y="4883222"/>
              <a:ext cx="1237393" cy="6208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B8CFFDC-AFE0-4F7B-BB8C-09286E28404C}"/>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grpSp>
      <p:grpSp>
        <p:nvGrpSpPr>
          <p:cNvPr id="19" name="Group 18">
            <a:extLst>
              <a:ext uri="{FF2B5EF4-FFF2-40B4-BE49-F238E27FC236}">
                <a16:creationId xmlns:a16="http://schemas.microsoft.com/office/drawing/2014/main" id="{95E56DE9-C576-496B-BBE5-0BEE4483D350}"/>
              </a:ext>
            </a:extLst>
          </p:cNvPr>
          <p:cNvGrpSpPr/>
          <p:nvPr/>
        </p:nvGrpSpPr>
        <p:grpSpPr>
          <a:xfrm>
            <a:off x="953106" y="5379640"/>
            <a:ext cx="3104387" cy="830997"/>
            <a:chOff x="616275" y="5404157"/>
            <a:chExt cx="3104387" cy="830997"/>
          </a:xfrm>
        </p:grpSpPr>
        <p:sp>
          <p:nvSpPr>
            <p:cNvPr id="21" name="TextBox 20">
              <a:extLst>
                <a:ext uri="{FF2B5EF4-FFF2-40B4-BE49-F238E27FC236}">
                  <a16:creationId xmlns:a16="http://schemas.microsoft.com/office/drawing/2014/main" id="{4C5B75B6-E260-4A3A-9B3B-C48E4F2F4669}"/>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cxnSp>
          <p:nvCxnSpPr>
            <p:cNvPr id="22" name="Straight Arrow Connector 21">
              <a:extLst>
                <a:ext uri="{FF2B5EF4-FFF2-40B4-BE49-F238E27FC236}">
                  <a16:creationId xmlns:a16="http://schemas.microsoft.com/office/drawing/2014/main" id="{FE63F772-E21C-4C48-B9E2-66456C72D1A5}"/>
                </a:ext>
              </a:extLst>
            </p:cNvPr>
            <p:cNvCxnSpPr>
              <a:cxnSpLocks/>
              <a:stCxn id="21" idx="3"/>
            </p:cNvCxnSpPr>
            <p:nvPr/>
          </p:nvCxnSpPr>
          <p:spPr>
            <a:xfrm flipV="1">
              <a:off x="2714920" y="5404157"/>
              <a:ext cx="1005742" cy="415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C00446C2-16C8-46A7-BFA7-7FD990102215}"/>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401210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B42B44-ADC8-450B-AC83-4B5DABBD80E6}"/>
              </a:ext>
            </a:extLst>
          </p:cNvPr>
          <p:cNvPicPr>
            <a:picLocks noChangeAspect="1"/>
          </p:cNvPicPr>
          <p:nvPr/>
        </p:nvPicPr>
        <p:blipFill rotWithShape="1">
          <a:blip r:embed="rId3"/>
          <a:srcRect l="4436" t="3174" r="8914" b="5651"/>
          <a:stretch/>
        </p:blipFill>
        <p:spPr>
          <a:xfrm>
            <a:off x="4091804" y="84219"/>
            <a:ext cx="7260326" cy="4523300"/>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0" name="Oval 19">
            <a:extLst>
              <a:ext uri="{FF2B5EF4-FFF2-40B4-BE49-F238E27FC236}">
                <a16:creationId xmlns:a16="http://schemas.microsoft.com/office/drawing/2014/main" id="{A0540AAA-7FBB-440D-91D1-C2165DA966DC}"/>
              </a:ext>
            </a:extLst>
          </p:cNvPr>
          <p:cNvSpPr/>
          <p:nvPr/>
        </p:nvSpPr>
        <p:spPr>
          <a:xfrm>
            <a:off x="7245384" y="148483"/>
            <a:ext cx="1173963" cy="47331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CAEF2198-BF25-48A1-A271-2BDFFE2F438A}"/>
              </a:ext>
            </a:extLst>
          </p:cNvPr>
          <p:cNvSpPr txBox="1"/>
          <p:nvPr/>
        </p:nvSpPr>
        <p:spPr>
          <a:xfrm>
            <a:off x="1219674" y="2298098"/>
            <a:ext cx="2534160" cy="461665"/>
          </a:xfrm>
          <a:prstGeom prst="rect">
            <a:avLst/>
          </a:prstGeom>
          <a:noFill/>
        </p:spPr>
        <p:txBody>
          <a:bodyPr wrap="square" rtlCol="0">
            <a:spAutoFit/>
          </a:bodyPr>
          <a:lstStyle/>
          <a:p>
            <a:r>
              <a:rPr lang="en-US" sz="2400" dirty="0">
                <a:solidFill>
                  <a:srgbClr val="FF0000"/>
                </a:solidFill>
                <a:latin typeface="+mj-lt"/>
              </a:rPr>
              <a:t>Unclick ‘Use defaults’</a:t>
            </a:r>
          </a:p>
        </p:txBody>
      </p:sp>
      <p:pic>
        <p:nvPicPr>
          <p:cNvPr id="3" name="Picture 2">
            <a:extLst>
              <a:ext uri="{FF2B5EF4-FFF2-40B4-BE49-F238E27FC236}">
                <a16:creationId xmlns:a16="http://schemas.microsoft.com/office/drawing/2014/main" id="{1A51E7FF-E913-43BF-A311-024AEA5AEC5F}"/>
              </a:ext>
            </a:extLst>
          </p:cNvPr>
          <p:cNvPicPr>
            <a:picLocks noChangeAspect="1"/>
          </p:cNvPicPr>
          <p:nvPr/>
        </p:nvPicPr>
        <p:blipFill rotWithShape="1">
          <a:blip r:embed="rId5"/>
          <a:srcRect t="54042" b="1"/>
          <a:stretch/>
        </p:blipFill>
        <p:spPr>
          <a:xfrm>
            <a:off x="4312602" y="4607519"/>
            <a:ext cx="7039528" cy="2135990"/>
          </a:xfrm>
          <a:prstGeom prst="rect">
            <a:avLst/>
          </a:prstGeom>
        </p:spPr>
      </p:pic>
      <p:cxnSp>
        <p:nvCxnSpPr>
          <p:cNvPr id="24" name="Straight Arrow Connector 23">
            <a:extLst>
              <a:ext uri="{FF2B5EF4-FFF2-40B4-BE49-F238E27FC236}">
                <a16:creationId xmlns:a16="http://schemas.microsoft.com/office/drawing/2014/main" id="{A6A903C2-1FD9-4126-AAA1-370267F57EF7}"/>
              </a:ext>
            </a:extLst>
          </p:cNvPr>
          <p:cNvCxnSpPr>
            <a:cxnSpLocks/>
          </p:cNvCxnSpPr>
          <p:nvPr/>
        </p:nvCxnSpPr>
        <p:spPr>
          <a:xfrm flipV="1">
            <a:off x="3474182" y="735724"/>
            <a:ext cx="3771202" cy="1827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20223A3-50B1-4119-BE94-B9F7FAE3BAFE}"/>
              </a:ext>
            </a:extLst>
          </p:cNvPr>
          <p:cNvCxnSpPr>
            <a:cxnSpLocks/>
          </p:cNvCxnSpPr>
          <p:nvPr/>
        </p:nvCxnSpPr>
        <p:spPr>
          <a:xfrm>
            <a:off x="2865691" y="4804258"/>
            <a:ext cx="1643247" cy="144939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04A12FA-6145-4394-BA7B-07846D1B1822}"/>
              </a:ext>
            </a:extLst>
          </p:cNvPr>
          <p:cNvSpPr txBox="1"/>
          <p:nvPr/>
        </p:nvSpPr>
        <p:spPr>
          <a:xfrm>
            <a:off x="972265" y="4398102"/>
            <a:ext cx="2534160" cy="830997"/>
          </a:xfrm>
          <a:prstGeom prst="rect">
            <a:avLst/>
          </a:prstGeom>
          <a:noFill/>
        </p:spPr>
        <p:txBody>
          <a:bodyPr wrap="square" rtlCol="0" anchor="t">
            <a:spAutoFit/>
          </a:bodyPr>
          <a:lstStyle/>
          <a:p>
            <a:r>
              <a:rPr lang="en-US" sz="2400" dirty="0">
                <a:solidFill>
                  <a:srgbClr val="FF0000"/>
                </a:solidFill>
                <a:latin typeface="+mj-lt"/>
              </a:rPr>
              <a:t>Change ‘Publicly </a:t>
            </a:r>
            <a:r>
              <a:rPr lang="en-US" sz="2400">
                <a:solidFill>
                  <a:srgbClr val="FF0000"/>
                </a:solidFill>
                <a:latin typeface="+mj-lt"/>
              </a:rPr>
              <a:t>Accessible</a:t>
            </a:r>
            <a:r>
              <a:rPr lang="en-US" sz="2400" dirty="0">
                <a:solidFill>
                  <a:srgbClr val="FF0000"/>
                </a:solidFill>
                <a:latin typeface="+mj-lt"/>
              </a:rPr>
              <a:t>’ to Yes</a:t>
            </a:r>
          </a:p>
        </p:txBody>
      </p:sp>
      <p:cxnSp>
        <p:nvCxnSpPr>
          <p:cNvPr id="4" name="Straight Arrow Connector 3">
            <a:extLst>
              <a:ext uri="{FF2B5EF4-FFF2-40B4-BE49-F238E27FC236}">
                <a16:creationId xmlns:a16="http://schemas.microsoft.com/office/drawing/2014/main" id="{2FFE3D35-EAD6-4AE5-A29E-DF70E1879F72}"/>
              </a:ext>
            </a:extLst>
          </p:cNvPr>
          <p:cNvCxnSpPr>
            <a:cxnSpLocks/>
          </p:cNvCxnSpPr>
          <p:nvPr/>
        </p:nvCxnSpPr>
        <p:spPr>
          <a:xfrm>
            <a:off x="3003577" y="3882600"/>
            <a:ext cx="1643247" cy="144939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9450E57-78F0-48FA-B9B5-44D0B8E92530}"/>
              </a:ext>
            </a:extLst>
          </p:cNvPr>
          <p:cNvSpPr txBox="1"/>
          <p:nvPr/>
        </p:nvSpPr>
        <p:spPr>
          <a:xfrm>
            <a:off x="972265" y="3360331"/>
            <a:ext cx="2534160" cy="830997"/>
          </a:xfrm>
          <a:prstGeom prst="rect">
            <a:avLst/>
          </a:prstGeom>
          <a:noFill/>
        </p:spPr>
        <p:txBody>
          <a:bodyPr wrap="square" rtlCol="0" anchor="t">
            <a:spAutoFit/>
          </a:bodyPr>
          <a:lstStyle/>
          <a:p>
            <a:r>
              <a:rPr lang="en-US" sz="2400" dirty="0">
                <a:solidFill>
                  <a:srgbClr val="FF0000"/>
                </a:solidFill>
                <a:latin typeface="+mj-lt"/>
              </a:rPr>
              <a:t>Take note of the VPC id for later</a:t>
            </a:r>
          </a:p>
        </p:txBody>
      </p:sp>
    </p:spTree>
    <p:extLst>
      <p:ext uri="{BB962C8B-B14F-4D97-AF65-F5344CB8AC3E}">
        <p14:creationId xmlns:p14="http://schemas.microsoft.com/office/powerpoint/2010/main" val="361013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P spid="28" grpId="0"/>
      <p:bldP spid="8" grpId="0"/>
      <p:bldP spid="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A9FD5E-8DD7-4282-B381-530BB51469A0}"/>
              </a:ext>
            </a:extLst>
          </p:cNvPr>
          <p:cNvPicPr>
            <a:picLocks noChangeAspect="1"/>
          </p:cNvPicPr>
          <p:nvPr/>
        </p:nvPicPr>
        <p:blipFill rotWithShape="1">
          <a:blip r:embed="rId2"/>
          <a:srcRect t="77061"/>
          <a:stretch/>
        </p:blipFill>
        <p:spPr>
          <a:xfrm>
            <a:off x="2375666" y="5358204"/>
            <a:ext cx="8743950" cy="1262884"/>
          </a:xfrm>
          <a:prstGeom prst="rect">
            <a:avLst/>
          </a:prstGeom>
        </p:spPr>
      </p:pic>
      <p:pic>
        <p:nvPicPr>
          <p:cNvPr id="3" name="Picture 2">
            <a:extLst>
              <a:ext uri="{FF2B5EF4-FFF2-40B4-BE49-F238E27FC236}">
                <a16:creationId xmlns:a16="http://schemas.microsoft.com/office/drawing/2014/main" id="{5B1BB18E-D23D-4E1C-905D-B7A93BC8D20B}"/>
              </a:ext>
            </a:extLst>
          </p:cNvPr>
          <p:cNvPicPr>
            <a:picLocks noChangeAspect="1"/>
          </p:cNvPicPr>
          <p:nvPr/>
        </p:nvPicPr>
        <p:blipFill rotWithShape="1">
          <a:blip r:embed="rId3"/>
          <a:srcRect t="1271" r="2559" b="18165"/>
          <a:stretch/>
        </p:blipFill>
        <p:spPr>
          <a:xfrm>
            <a:off x="2376651" y="1467670"/>
            <a:ext cx="8742965" cy="4435365"/>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6"/>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grpSp>
        <p:nvGrpSpPr>
          <p:cNvPr id="9" name="Group 8">
            <a:extLst>
              <a:ext uri="{FF2B5EF4-FFF2-40B4-BE49-F238E27FC236}">
                <a16:creationId xmlns:a16="http://schemas.microsoft.com/office/drawing/2014/main" id="{6509D8E5-D3C8-4824-AC56-1FEADA926F2C}"/>
              </a:ext>
            </a:extLst>
          </p:cNvPr>
          <p:cNvGrpSpPr/>
          <p:nvPr/>
        </p:nvGrpSpPr>
        <p:grpSpPr>
          <a:xfrm>
            <a:off x="435559" y="2950439"/>
            <a:ext cx="3461739" cy="830997"/>
            <a:chOff x="616275" y="2866071"/>
            <a:chExt cx="3461739" cy="830997"/>
          </a:xfrm>
        </p:grpSpPr>
        <p:cxnSp>
          <p:nvCxnSpPr>
            <p:cNvPr id="11" name="Straight Arrow Connector 10">
              <a:extLst>
                <a:ext uri="{FF2B5EF4-FFF2-40B4-BE49-F238E27FC236}">
                  <a16:creationId xmlns:a16="http://schemas.microsoft.com/office/drawing/2014/main" id="{FCB194C1-D124-4A3C-A702-AC951A331CA1}"/>
                </a:ext>
              </a:extLst>
            </p:cNvPr>
            <p:cNvCxnSpPr>
              <a:cxnSpLocks/>
              <a:stCxn id="12" idx="3"/>
            </p:cNvCxnSpPr>
            <p:nvPr/>
          </p:nvCxnSpPr>
          <p:spPr>
            <a:xfrm flipV="1">
              <a:off x="3129699" y="3016469"/>
              <a:ext cx="948315" cy="2651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A761AE-D6A8-4D14-8447-CDE75752A1A4}"/>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grpSp>
      <p:sp>
        <p:nvSpPr>
          <p:cNvPr id="15" name="Oval 14">
            <a:extLst>
              <a:ext uri="{FF2B5EF4-FFF2-40B4-BE49-F238E27FC236}">
                <a16:creationId xmlns:a16="http://schemas.microsoft.com/office/drawing/2014/main" id="{1049ACDC-5227-4F29-B9A0-C125CDD3B072}"/>
              </a:ext>
            </a:extLst>
          </p:cNvPr>
          <p:cNvSpPr/>
          <p:nvPr/>
        </p:nvSpPr>
        <p:spPr>
          <a:xfrm>
            <a:off x="9538214" y="6161764"/>
            <a:ext cx="1287442"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10879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 screenshot of a cell phone&#10;&#10;Description generated with very high confidence">
            <a:extLst>
              <a:ext uri="{FF2B5EF4-FFF2-40B4-BE49-F238E27FC236}">
                <a16:creationId xmlns:a16="http://schemas.microsoft.com/office/drawing/2014/main" id="{4B7445B1-BC13-4EC4-96D1-A6167DA1DF2A}"/>
              </a:ext>
            </a:extLst>
          </p:cNvPr>
          <p:cNvPicPr>
            <a:picLocks noChangeAspect="1"/>
          </p:cNvPicPr>
          <p:nvPr/>
        </p:nvPicPr>
        <p:blipFill>
          <a:blip r:embed="rId2"/>
          <a:stretch>
            <a:fillRect/>
          </a:stretch>
        </p:blipFill>
        <p:spPr>
          <a:xfrm>
            <a:off x="978976" y="2141111"/>
            <a:ext cx="10059691" cy="3182796"/>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7EDAEDB6-B1D8-42E0-A14A-CDFE3521B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0533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Launch Redshift cluster</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171244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4B9911-4741-4087-9B0E-A79CFC9EA2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9F89B511-1B3E-4BFF-8AAB-54E3D664B8E9}"/>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sp>
        <p:nvSpPr>
          <p:cNvPr id="30" name="L-Shape 29">
            <a:extLst>
              <a:ext uri="{FF2B5EF4-FFF2-40B4-BE49-F238E27FC236}">
                <a16:creationId xmlns:a16="http://schemas.microsoft.com/office/drawing/2014/main" id="{042A090F-813F-4001-AEEC-C637B421FB9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909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99967D-423A-46CE-B8C8-27AEB77F994A}"/>
              </a:ext>
            </a:extLst>
          </p:cNvPr>
          <p:cNvPicPr>
            <a:picLocks noChangeAspect="1"/>
          </p:cNvPicPr>
          <p:nvPr/>
        </p:nvPicPr>
        <p:blipFill rotWithShape="1">
          <a:blip r:embed="rId2"/>
          <a:srcRect l="344" t="1759" r="9483" b="10851"/>
          <a:stretch/>
        </p:blipFill>
        <p:spPr>
          <a:xfrm>
            <a:off x="972265" y="1330908"/>
            <a:ext cx="10993821" cy="4869473"/>
          </a:xfrm>
          <a:prstGeom prst="rect">
            <a:avLst/>
          </a:prstGeom>
        </p:spPr>
        <p:style>
          <a:lnRef idx="2">
            <a:schemeClr val="dk1"/>
          </a:lnRef>
          <a:fillRef idx="1">
            <a:schemeClr val="lt1"/>
          </a:fillRef>
          <a:effectRef idx="0">
            <a:schemeClr val="dk1"/>
          </a:effectRef>
          <a:fontRef idx="minor">
            <a:schemeClr val="dk1"/>
          </a:fontRef>
        </p:style>
      </p:pic>
      <p:sp>
        <p:nvSpPr>
          <p:cNvPr id="5" name="TextBox 4">
            <a:extLst>
              <a:ext uri="{FF2B5EF4-FFF2-40B4-BE49-F238E27FC236}">
                <a16:creationId xmlns:a16="http://schemas.microsoft.com/office/drawing/2014/main" id="{AFFAB5A1-B404-4F03-97D4-1DF723A21597}"/>
              </a:ext>
            </a:extLst>
          </p:cNvPr>
          <p:cNvSpPr txBox="1"/>
          <p:nvPr/>
        </p:nvSpPr>
        <p:spPr>
          <a:xfrm>
            <a:off x="440267" y="228734"/>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sp>
        <p:nvSpPr>
          <p:cNvPr id="11" name="Oval 10">
            <a:extLst>
              <a:ext uri="{FF2B5EF4-FFF2-40B4-BE49-F238E27FC236}">
                <a16:creationId xmlns:a16="http://schemas.microsoft.com/office/drawing/2014/main" id="{E4B3174F-2DF5-44BE-8243-0F47A1F24166}"/>
              </a:ext>
            </a:extLst>
          </p:cNvPr>
          <p:cNvSpPr/>
          <p:nvPr/>
        </p:nvSpPr>
        <p:spPr>
          <a:xfrm>
            <a:off x="1059905" y="4965332"/>
            <a:ext cx="1357474" cy="34239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3222977" y="2571538"/>
            <a:ext cx="340029"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6237669" y="542675"/>
            <a:ext cx="2284732"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
        <p:nvSpPr>
          <p:cNvPr id="10" name="Oval 9">
            <a:extLst>
              <a:ext uri="{FF2B5EF4-FFF2-40B4-BE49-F238E27FC236}">
                <a16:creationId xmlns:a16="http://schemas.microsoft.com/office/drawing/2014/main" id="{9539058E-CD3F-408B-8C2E-A0456A57D044}"/>
              </a:ext>
            </a:extLst>
          </p:cNvPr>
          <p:cNvSpPr/>
          <p:nvPr/>
        </p:nvSpPr>
        <p:spPr>
          <a:xfrm>
            <a:off x="3286039" y="4965331"/>
            <a:ext cx="665851" cy="36933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39B9DE-E652-4C05-A9CA-11D5FD43169A}"/>
              </a:ext>
            </a:extLst>
          </p:cNvPr>
          <p:cNvPicPr>
            <a:picLocks noChangeAspect="1"/>
          </p:cNvPicPr>
          <p:nvPr/>
        </p:nvPicPr>
        <p:blipFill>
          <a:blip r:embed="rId2"/>
          <a:stretch>
            <a:fillRect/>
          </a:stretch>
        </p:blipFill>
        <p:spPr>
          <a:xfrm>
            <a:off x="704850" y="2805519"/>
            <a:ext cx="10782300" cy="3352800"/>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2873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sp>
        <p:nvSpPr>
          <p:cNvPr id="11" name="Oval 10">
            <a:extLst>
              <a:ext uri="{FF2B5EF4-FFF2-40B4-BE49-F238E27FC236}">
                <a16:creationId xmlns:a16="http://schemas.microsoft.com/office/drawing/2014/main" id="{AF949E93-DDAB-489A-83B6-C0FE39217603}"/>
              </a:ext>
            </a:extLst>
          </p:cNvPr>
          <p:cNvSpPr/>
          <p:nvPr/>
        </p:nvSpPr>
        <p:spPr>
          <a:xfrm>
            <a:off x="972265" y="4575623"/>
            <a:ext cx="803983"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4A868A84-F949-4A6D-9E7D-15354A1EB241}"/>
              </a:ext>
            </a:extLst>
          </p:cNvPr>
          <p:cNvCxnSpPr>
            <a:cxnSpLocks/>
            <a:stCxn id="13" idx="2"/>
          </p:cNvCxnSpPr>
          <p:nvPr/>
        </p:nvCxnSpPr>
        <p:spPr>
          <a:xfrm flipH="1">
            <a:off x="1776248" y="2376082"/>
            <a:ext cx="23060" cy="18595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CFDBF5D-39BA-4BDC-934C-C8E2BEF712F7}"/>
              </a:ext>
            </a:extLst>
          </p:cNvPr>
          <p:cNvCxnSpPr>
            <a:cxnSpLocks/>
            <a:stCxn id="14" idx="2"/>
          </p:cNvCxnSpPr>
          <p:nvPr/>
        </p:nvCxnSpPr>
        <p:spPr>
          <a:xfrm>
            <a:off x="5445199" y="2745415"/>
            <a:ext cx="0" cy="14902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1D586FE-55DE-4ED3-95C5-E5EDF3E41DBB}"/>
              </a:ext>
            </a:extLst>
          </p:cNvPr>
          <p:cNvSpPr txBox="1"/>
          <p:nvPr/>
        </p:nvSpPr>
        <p:spPr>
          <a:xfrm>
            <a:off x="630129" y="1914417"/>
            <a:ext cx="2338357" cy="461665"/>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4" name="TextBox 13">
            <a:extLst>
              <a:ext uri="{FF2B5EF4-FFF2-40B4-BE49-F238E27FC236}">
                <a16:creationId xmlns:a16="http://schemas.microsoft.com/office/drawing/2014/main" id="{F69CBCDD-AC91-4F12-BC38-7F6616AA64F1}"/>
              </a:ext>
            </a:extLst>
          </p:cNvPr>
          <p:cNvSpPr txBox="1"/>
          <p:nvPr/>
        </p:nvSpPr>
        <p:spPr>
          <a:xfrm>
            <a:off x="3958457" y="1914418"/>
            <a:ext cx="2973483" cy="830997"/>
          </a:xfrm>
          <a:prstGeom prst="rect">
            <a:avLst/>
          </a:prstGeom>
          <a:noFill/>
        </p:spPr>
        <p:txBody>
          <a:bodyPr wrap="square" rtlCol="0">
            <a:spAutoFit/>
          </a:bodyPr>
          <a:lstStyle/>
          <a:p>
            <a:r>
              <a:rPr lang="en-US" sz="2400" dirty="0">
                <a:solidFill>
                  <a:srgbClr val="FF0000"/>
                </a:solidFill>
                <a:latin typeface="+mj-lt"/>
              </a:rPr>
              <a:t>Specifies who has access to the Redshift cluster</a:t>
            </a:r>
          </a:p>
        </p:txBody>
      </p:sp>
      <p:sp>
        <p:nvSpPr>
          <p:cNvPr id="17" name="Oval 16">
            <a:extLst>
              <a:ext uri="{FF2B5EF4-FFF2-40B4-BE49-F238E27FC236}">
                <a16:creationId xmlns:a16="http://schemas.microsoft.com/office/drawing/2014/main" id="{F3FB192E-B047-4633-95BC-06E45AA4FC6C}"/>
              </a:ext>
            </a:extLst>
          </p:cNvPr>
          <p:cNvSpPr/>
          <p:nvPr/>
        </p:nvSpPr>
        <p:spPr>
          <a:xfrm>
            <a:off x="10405300" y="5579361"/>
            <a:ext cx="803983"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2" descr="A screenshot of a cell phone&#10;&#10;Description generated with very high confidence">
            <a:extLst>
              <a:ext uri="{FF2B5EF4-FFF2-40B4-BE49-F238E27FC236}">
                <a16:creationId xmlns:a16="http://schemas.microsoft.com/office/drawing/2014/main" id="{1B99EF28-CC8C-4073-9847-15217FE56198}"/>
              </a:ext>
            </a:extLst>
          </p:cNvPr>
          <p:cNvPicPr>
            <a:picLocks noChangeAspect="1"/>
          </p:cNvPicPr>
          <p:nvPr/>
        </p:nvPicPr>
        <p:blipFill>
          <a:blip r:embed="rId2"/>
          <a:stretch>
            <a:fillRect/>
          </a:stretch>
        </p:blipFill>
        <p:spPr>
          <a:xfrm>
            <a:off x="8321299" y="1436049"/>
            <a:ext cx="3679555" cy="3753429"/>
          </a:xfrm>
          <a:prstGeom prst="rect">
            <a:avLst/>
          </a:prstGeom>
        </p:spPr>
      </p:pic>
      <p:pic>
        <p:nvPicPr>
          <p:cNvPr id="4" name="Picture 5" descr="A screenshot of a cell phone&#10;&#10;Description generated with very high confidence">
            <a:extLst>
              <a:ext uri="{FF2B5EF4-FFF2-40B4-BE49-F238E27FC236}">
                <a16:creationId xmlns:a16="http://schemas.microsoft.com/office/drawing/2014/main" id="{1E42A21A-F16B-4BA4-93EA-25A17212443D}"/>
              </a:ext>
            </a:extLst>
          </p:cNvPr>
          <p:cNvPicPr>
            <a:picLocks noChangeAspect="1"/>
          </p:cNvPicPr>
          <p:nvPr/>
        </p:nvPicPr>
        <p:blipFill rotWithShape="1">
          <a:blip r:embed="rId3"/>
          <a:srcRect t="18836" r="3749" b="7244"/>
          <a:stretch/>
        </p:blipFill>
        <p:spPr>
          <a:xfrm>
            <a:off x="591519" y="4123603"/>
            <a:ext cx="7127978" cy="1722611"/>
          </a:xfrm>
          <a:prstGeom prst="rect">
            <a:avLst/>
          </a:prstGeom>
        </p:spPr>
      </p:pic>
      <p:pic>
        <p:nvPicPr>
          <p:cNvPr id="2" name="Picture 2" descr="A screenshot of a cell phone&#10;&#10;Description generated with very high confidence">
            <a:extLst>
              <a:ext uri="{FF2B5EF4-FFF2-40B4-BE49-F238E27FC236}">
                <a16:creationId xmlns:a16="http://schemas.microsoft.com/office/drawing/2014/main" id="{1D91F6FB-18A2-456B-889E-8DA2D6F4EDD1}"/>
              </a:ext>
            </a:extLst>
          </p:cNvPr>
          <p:cNvPicPr>
            <a:picLocks noChangeAspect="1"/>
          </p:cNvPicPr>
          <p:nvPr/>
        </p:nvPicPr>
        <p:blipFill>
          <a:blip r:embed="rId4"/>
          <a:stretch>
            <a:fillRect/>
          </a:stretch>
        </p:blipFill>
        <p:spPr>
          <a:xfrm>
            <a:off x="216977" y="2134653"/>
            <a:ext cx="7877012" cy="247245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3320500" y="984602"/>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786098" y="1464665"/>
            <a:ext cx="2705557" cy="167469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4248052" y="1483383"/>
            <a:ext cx="4072838" cy="461665"/>
          </a:xfrm>
          <a:prstGeom prst="rect">
            <a:avLst/>
          </a:prstGeom>
          <a:noFill/>
        </p:spPr>
        <p:txBody>
          <a:bodyPr wrap="square" rtlCol="0" anchor="t">
            <a:spAutoFit/>
          </a:bodyPr>
          <a:lstStyle/>
          <a:p>
            <a:r>
              <a:rPr lang="en-US" sz="2400" dirty="0">
                <a:solidFill>
                  <a:srgbClr val="FF0000"/>
                </a:solidFill>
              </a:rPr>
              <a:t>Select </a:t>
            </a:r>
            <a:r>
              <a:rPr lang="en-US" sz="2400">
                <a:solidFill>
                  <a:srgbClr val="FF0000"/>
                </a:solidFill>
              </a:rPr>
              <a:t>glue-tutorial-xxx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CCED8F82-041C-41BF-A759-25241207741E}"/>
              </a:ext>
            </a:extLst>
          </p:cNvPr>
          <p:cNvCxnSpPr>
            <a:cxnSpLocks/>
            <a:stCxn id="14" idx="1"/>
          </p:cNvCxnSpPr>
          <p:nvPr/>
        </p:nvCxnSpPr>
        <p:spPr>
          <a:xfrm flipH="1">
            <a:off x="2427890" y="1714216"/>
            <a:ext cx="1820162" cy="20871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8320890" y="5405374"/>
            <a:ext cx="3972618" cy="1200329"/>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11421969" y="4199139"/>
            <a:ext cx="0" cy="11610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1" name="Oval 20">
            <a:extLst>
              <a:ext uri="{FF2B5EF4-FFF2-40B4-BE49-F238E27FC236}">
                <a16:creationId xmlns:a16="http://schemas.microsoft.com/office/drawing/2014/main" id="{46D5E643-E7F5-4AE9-8154-950417B12070}"/>
              </a:ext>
            </a:extLst>
          </p:cNvPr>
          <p:cNvSpPr/>
          <p:nvPr/>
        </p:nvSpPr>
        <p:spPr>
          <a:xfrm>
            <a:off x="8429708" y="3008741"/>
            <a:ext cx="2415372"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5" name="Oval 24">
            <a:extLst>
              <a:ext uri="{FF2B5EF4-FFF2-40B4-BE49-F238E27FC236}">
                <a16:creationId xmlns:a16="http://schemas.microsoft.com/office/drawing/2014/main" id="{4A65D8EC-5267-460D-A71E-B08E421045FF}"/>
              </a:ext>
            </a:extLst>
          </p:cNvPr>
          <p:cNvSpPr/>
          <p:nvPr/>
        </p:nvSpPr>
        <p:spPr>
          <a:xfrm>
            <a:off x="5958557" y="4985628"/>
            <a:ext cx="1061195"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6" name="TextBox 25">
            <a:extLst>
              <a:ext uri="{FF2B5EF4-FFF2-40B4-BE49-F238E27FC236}">
                <a16:creationId xmlns:a16="http://schemas.microsoft.com/office/drawing/2014/main" id="{654DA271-7A70-46E2-B782-EDD454023EA3}"/>
              </a:ext>
            </a:extLst>
          </p:cNvPr>
          <p:cNvSpPr txBox="1"/>
          <p:nvPr/>
        </p:nvSpPr>
        <p:spPr>
          <a:xfrm>
            <a:off x="3180983" y="5939737"/>
            <a:ext cx="4072838" cy="461665"/>
          </a:xfrm>
          <a:prstGeom prst="rect">
            <a:avLst/>
          </a:prstGeom>
          <a:noFill/>
        </p:spPr>
        <p:txBody>
          <a:bodyPr wrap="square" rtlCol="0">
            <a:spAutoFit/>
          </a:bodyPr>
          <a:lstStyle/>
          <a:p>
            <a:r>
              <a:rPr lang="en-US" sz="2400" dirty="0">
                <a:solidFill>
                  <a:srgbClr val="FF0000"/>
                </a:solidFill>
              </a:rPr>
              <a:t>Select Properties</a:t>
            </a:r>
          </a:p>
        </p:txBody>
      </p:sp>
      <p:cxnSp>
        <p:nvCxnSpPr>
          <p:cNvPr id="27" name="Straight Arrow Connector 26">
            <a:extLst>
              <a:ext uri="{FF2B5EF4-FFF2-40B4-BE49-F238E27FC236}">
                <a16:creationId xmlns:a16="http://schemas.microsoft.com/office/drawing/2014/main" id="{71AFC98A-730E-43FE-BB57-A7C35B05C43F}"/>
              </a:ext>
            </a:extLst>
          </p:cNvPr>
          <p:cNvCxnSpPr>
            <a:cxnSpLocks/>
          </p:cNvCxnSpPr>
          <p:nvPr/>
        </p:nvCxnSpPr>
        <p:spPr>
          <a:xfrm flipV="1">
            <a:off x="4791559" y="5322688"/>
            <a:ext cx="1166998" cy="5885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21" grpId="0" animBg="1"/>
      <p:bldP spid="25" grpId="0" animBg="1"/>
      <p:bldP spid="25" grpId="1" animBg="1"/>
      <p:bldP spid="26" grpId="0"/>
      <p:bldP spid="2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A120B3B-FA8E-40F0-AA87-E548E1130ED5}"/>
              </a:ext>
            </a:extLst>
          </p:cNvPr>
          <p:cNvPicPr>
            <a:picLocks noChangeAspect="1"/>
          </p:cNvPicPr>
          <p:nvPr/>
        </p:nvPicPr>
        <p:blipFill rotWithShape="1">
          <a:blip r:embed="rId2"/>
          <a:srcRect t="-11" b="57457"/>
          <a:stretch/>
        </p:blipFill>
        <p:spPr>
          <a:xfrm>
            <a:off x="748223" y="2232974"/>
            <a:ext cx="10193046" cy="3104881"/>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72265" y="2156388"/>
            <a:ext cx="772565" cy="449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461665"/>
          </a:xfrm>
          <a:prstGeom prst="rect">
            <a:avLst/>
          </a:prstGeom>
          <a:noFill/>
        </p:spPr>
        <p:txBody>
          <a:bodyPr wrap="square" rtlCol="0">
            <a:spAutoFit/>
          </a:bodyPr>
          <a:lstStyle/>
          <a:p>
            <a:r>
              <a:rPr lang="en-US" sz="2400" dirty="0">
                <a:solidFill>
                  <a:srgbClr val="FF0000"/>
                </a:solidFill>
              </a:rPr>
              <a:t>Set the Driver to Amazon Redshift</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96001" y="1788279"/>
            <a:ext cx="1145627" cy="13872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E6A9FC-4C44-43F3-8105-29CD9E72DFF4}"/>
              </a:ext>
            </a:extLst>
          </p:cNvPr>
          <p:cNvPicPr>
            <a:picLocks noChangeAspect="1"/>
          </p:cNvPicPr>
          <p:nvPr/>
        </p:nvPicPr>
        <p:blipFill rotWithShape="1">
          <a:blip r:embed="rId2"/>
          <a:srcRect l="5216" r="14925" b="20984"/>
          <a:stretch/>
        </p:blipFill>
        <p:spPr>
          <a:xfrm>
            <a:off x="6365615" y="2138765"/>
            <a:ext cx="5565748" cy="3967745"/>
          </a:xfrm>
          <a:prstGeom prst="rect">
            <a:avLst/>
          </a:prstGeom>
        </p:spPr>
        <p:style>
          <a:lnRef idx="2">
            <a:schemeClr val="dk1"/>
          </a:lnRef>
          <a:fillRef idx="1">
            <a:schemeClr val="lt1"/>
          </a:fillRef>
          <a:effectRef idx="0">
            <a:schemeClr val="dk1"/>
          </a:effectRef>
          <a:fontRef idx="minor">
            <a:schemeClr val="dk1"/>
          </a:fontRef>
        </p:style>
      </p:pic>
      <p:pic>
        <p:nvPicPr>
          <p:cNvPr id="2" name="Picture 1">
            <a:extLst>
              <a:ext uri="{FF2B5EF4-FFF2-40B4-BE49-F238E27FC236}">
                <a16:creationId xmlns:a16="http://schemas.microsoft.com/office/drawing/2014/main" id="{A1E01872-99B8-4625-A611-3A103D7E9776}"/>
              </a:ext>
            </a:extLst>
          </p:cNvPr>
          <p:cNvPicPr>
            <a:picLocks noChangeAspect="1"/>
          </p:cNvPicPr>
          <p:nvPr/>
        </p:nvPicPr>
        <p:blipFill rotWithShape="1">
          <a:blip r:embed="rId3"/>
          <a:srcRect l="5180" r="14961" b="19765"/>
          <a:stretch/>
        </p:blipFill>
        <p:spPr>
          <a:xfrm>
            <a:off x="419685" y="2138764"/>
            <a:ext cx="5486779" cy="3967745"/>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1868750" y="1573665"/>
            <a:ext cx="3551398" cy="461665"/>
          </a:xfrm>
          <a:prstGeom prst="rect">
            <a:avLst/>
          </a:prstGeom>
          <a:noFill/>
        </p:spPr>
        <p:txBody>
          <a:bodyPr wrap="square" rtlCol="0">
            <a:spAutoFit/>
          </a:bodyPr>
          <a:lstStyle/>
          <a:p>
            <a:r>
              <a:rPr lang="en-US" sz="2400" dirty="0">
                <a:solidFill>
                  <a:srgbClr val="FF0000"/>
                </a:solidFill>
              </a:rPr>
              <a:t>Choose the file</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615559" y="1991792"/>
            <a:ext cx="2081048" cy="19075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387406" y="1158166"/>
            <a:ext cx="5010150" cy="830997"/>
          </a:xfrm>
          <a:prstGeom prst="rect">
            <a:avLst/>
          </a:prstGeom>
          <a:noFill/>
        </p:spPr>
        <p:txBody>
          <a:bodyPr wrap="square" rtlCol="0" anchor="t">
            <a:spAutoFit/>
          </a:bodyPr>
          <a:lstStyle/>
          <a:p>
            <a:r>
              <a:rPr lang="en-US" sz="2400" dirty="0">
                <a:solidFill>
                  <a:srgbClr val="FF0000"/>
                </a:solidFill>
              </a:rPr>
              <a:t>Select the Redshift JDBC Driver you </a:t>
            </a:r>
            <a:r>
              <a:rPr lang="en-US" sz="2400">
                <a:solidFill>
                  <a:srgbClr val="FF0000"/>
                </a:solidFill>
              </a:rPr>
              <a:t>downloaded</a:t>
            </a:r>
            <a:r>
              <a:rPr lang="en-US" sz="2400" dirty="0">
                <a:solidFill>
                  <a:srgbClr val="FF0000"/>
                </a:solidFill>
              </a:rPr>
              <a:t> earlier</a:t>
            </a:r>
          </a:p>
        </p:txBody>
      </p: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4"/>
            <a:ext cx="8658578" cy="923330"/>
          </a:xfrm>
          <a:prstGeom prst="rect">
            <a:avLst/>
          </a:prstGeom>
          <a:noFill/>
        </p:spPr>
        <p:txBody>
          <a:bodyPr wrap="square" rtlCol="0">
            <a:spAutoFit/>
          </a:bodyPr>
          <a:lstStyle/>
          <a:p>
            <a:r>
              <a:rPr lang="en-US" sz="5400" dirty="0">
                <a:latin typeface="+mj-lt"/>
              </a:rPr>
              <a:t>Redshift</a:t>
            </a:r>
          </a:p>
        </p:txBody>
      </p:sp>
      <p:cxnSp>
        <p:nvCxnSpPr>
          <p:cNvPr id="18" name="Straight Arrow Connector 17">
            <a:extLst>
              <a:ext uri="{FF2B5EF4-FFF2-40B4-BE49-F238E27FC236}">
                <a16:creationId xmlns:a16="http://schemas.microsoft.com/office/drawing/2014/main" id="{400882C6-F1AF-400B-B13F-1C3E2ACC5E62}"/>
              </a:ext>
            </a:extLst>
          </p:cNvPr>
          <p:cNvCxnSpPr>
            <a:cxnSpLocks/>
          </p:cNvCxnSpPr>
          <p:nvPr/>
        </p:nvCxnSpPr>
        <p:spPr>
          <a:xfrm>
            <a:off x="7861738" y="2035330"/>
            <a:ext cx="893379" cy="18640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40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1149A1-9549-420B-B9FC-4842B0B63483}"/>
              </a:ext>
            </a:extLst>
          </p:cNvPr>
          <p:cNvPicPr>
            <a:picLocks noChangeAspect="1"/>
          </p:cNvPicPr>
          <p:nvPr/>
        </p:nvPicPr>
        <p:blipFill rotWithShape="1">
          <a:blip r:embed="rId2"/>
          <a:srcRect b="56993"/>
          <a:stretch/>
        </p:blipFill>
        <p:spPr>
          <a:xfrm>
            <a:off x="671327" y="2205923"/>
            <a:ext cx="10362769" cy="3185270"/>
          </a:xfrm>
          <a:prstGeom prst="rect">
            <a:avLst/>
          </a:prstGeom>
        </p:spPr>
        <p:style>
          <a:lnRef idx="2">
            <a:schemeClr val="dk1"/>
          </a:lnRef>
          <a:fillRef idx="1">
            <a:schemeClr val="lt1"/>
          </a:fillRef>
          <a:effectRef idx="0">
            <a:schemeClr val="dk1"/>
          </a:effectRef>
          <a:fontRef idx="minor">
            <a:schemeClr val="dk1"/>
          </a:fontRef>
        </p:style>
      </p:pic>
      <p:sp>
        <p:nvSpPr>
          <p:cNvPr id="14" name="TextBox 13">
            <a:extLst>
              <a:ext uri="{FF2B5EF4-FFF2-40B4-BE49-F238E27FC236}">
                <a16:creationId xmlns:a16="http://schemas.microsoft.com/office/drawing/2014/main" id="{870F47BC-C4E9-41B0-88BF-08EE1382F26C}"/>
              </a:ext>
            </a:extLst>
          </p:cNvPr>
          <p:cNvSpPr txBox="1"/>
          <p:nvPr/>
        </p:nvSpPr>
        <p:spPr>
          <a:xfrm>
            <a:off x="6400088" y="1435543"/>
            <a:ext cx="5010150" cy="461665"/>
          </a:xfrm>
          <a:prstGeom prst="rect">
            <a:avLst/>
          </a:prstGeom>
          <a:noFill/>
        </p:spPr>
        <p:txBody>
          <a:bodyPr wrap="square" rtlCol="0">
            <a:spAutoFit/>
          </a:bodyPr>
          <a:lstStyle/>
          <a:p>
            <a:r>
              <a:rPr lang="en-US" sz="2400" dirty="0">
                <a:solidFill>
                  <a:srgbClr val="FF0000"/>
                </a:solidFill>
              </a:rPr>
              <a:t>Paste the JDBC URL</a:t>
            </a:r>
          </a:p>
        </p:txBody>
      </p: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4217062" cy="830997"/>
          </a:xfrm>
          <a:prstGeom prst="rect">
            <a:avLst/>
          </a:prstGeom>
          <a:noFill/>
        </p:spPr>
        <p:txBody>
          <a:bodyPr wrap="square" rtlCol="0">
            <a:spAutoFit/>
          </a:bodyPr>
          <a:lstStyle/>
          <a:p>
            <a:r>
              <a:rPr lang="en-US" sz="2400" dirty="0">
                <a:solidFill>
                  <a:srgbClr val="FF0000"/>
                </a:solidFill>
              </a:rPr>
              <a:t>Enter the username and password that you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351659"/>
            <a:ext cx="517663" cy="10503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725103" y="1994828"/>
            <a:ext cx="609600" cy="14341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4687614" y="4562754"/>
            <a:ext cx="2741889" cy="9461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385487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7" grpId="1"/>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CADDC5-AE42-46D2-B1A9-AA8382E76A53}"/>
              </a:ext>
            </a:extLst>
          </p:cNvPr>
          <p:cNvPicPr>
            <a:picLocks noChangeAspect="1"/>
          </p:cNvPicPr>
          <p:nvPr/>
        </p:nvPicPr>
        <p:blipFill>
          <a:blip r:embed="rId2"/>
          <a:stretch>
            <a:fillRect/>
          </a:stretch>
        </p:blipFill>
        <p:spPr>
          <a:xfrm>
            <a:off x="2623436" y="1101449"/>
            <a:ext cx="7749272" cy="5561345"/>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10403345" y="320809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0042347" y="4039091"/>
            <a:ext cx="877444"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9041411"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F531689E-F22E-409F-ACF5-CA7031A89EAA}"/>
              </a:ext>
            </a:extLst>
          </p:cNvPr>
          <p:cNvSpPr/>
          <p:nvPr/>
        </p:nvSpPr>
        <p:spPr>
          <a:xfrm>
            <a:off x="2559038" y="2545746"/>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7D143AE-B6A9-4C34-9152-F3282EB1E0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31" name="Connector: Elbow 30">
            <a:extLst>
              <a:ext uri="{FF2B5EF4-FFF2-40B4-BE49-F238E27FC236}">
                <a16:creationId xmlns:a16="http://schemas.microsoft.com/office/drawing/2014/main" id="{3908A8FF-62D1-4316-B920-BE01B67A669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056D87-C5EC-4E62-B946-DB9403D1133E}"/>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34" name="Picture 33">
            <a:extLst>
              <a:ext uri="{FF2B5EF4-FFF2-40B4-BE49-F238E27FC236}">
                <a16:creationId xmlns:a16="http://schemas.microsoft.com/office/drawing/2014/main" id="{BCA8BAB3-2462-4079-8EEE-6474B7E1B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36" name="TextBox 35">
            <a:extLst>
              <a:ext uri="{FF2B5EF4-FFF2-40B4-BE49-F238E27FC236}">
                <a16:creationId xmlns:a16="http://schemas.microsoft.com/office/drawing/2014/main" id="{9184FBC5-C704-4463-B436-352F3708F7A3}"/>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B13F398E-2BA8-42BB-B85E-B8621F86B7C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048ED564-DFA2-48BA-AF42-A52B18C0DA40}"/>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127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A800D6-3CD0-4FEB-918B-0595FAAF9ABA}"/>
              </a:ext>
            </a:extLst>
          </p:cNvPr>
          <p:cNvPicPr>
            <a:picLocks noChangeAspect="1"/>
          </p:cNvPicPr>
          <p:nvPr/>
        </p:nvPicPr>
        <p:blipFill>
          <a:blip r:embed="rId2"/>
          <a:stretch>
            <a:fillRect/>
          </a:stretch>
        </p:blipFill>
        <p:spPr>
          <a:xfrm>
            <a:off x="1125726" y="1552830"/>
            <a:ext cx="9940547" cy="4690315"/>
          </a:xfrm>
          <a:prstGeom prst="rect">
            <a:avLst/>
          </a:prstGeom>
        </p:spPr>
        <p:style>
          <a:lnRef idx="2">
            <a:schemeClr val="dk1"/>
          </a:lnRef>
          <a:fillRef idx="1">
            <a:schemeClr val="lt1"/>
          </a:fillRef>
          <a:effectRef idx="0">
            <a:schemeClr val="dk1"/>
          </a:effectRef>
          <a:fontRef idx="minor">
            <a:schemeClr val="dk1"/>
          </a:fontRef>
        </p:style>
      </p:pic>
      <p:sp>
        <p:nvSpPr>
          <p:cNvPr id="10" name="Oval 9">
            <a:extLst>
              <a:ext uri="{FF2B5EF4-FFF2-40B4-BE49-F238E27FC236}">
                <a16:creationId xmlns:a16="http://schemas.microsoft.com/office/drawing/2014/main" id="{203C2F4A-B2B3-473A-BC7B-9F21F0D99141}"/>
              </a:ext>
            </a:extLst>
          </p:cNvPr>
          <p:cNvSpPr/>
          <p:nvPr/>
        </p:nvSpPr>
        <p:spPr>
          <a:xfrm>
            <a:off x="2938693" y="2790122"/>
            <a:ext cx="1465142" cy="75186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DF6968-A358-429D-830D-B6DABAF8451E}"/>
              </a:ext>
            </a:extLst>
          </p:cNvPr>
          <p:cNvPicPr>
            <a:picLocks noChangeAspect="1"/>
          </p:cNvPicPr>
          <p:nvPr/>
        </p:nvPicPr>
        <p:blipFill>
          <a:blip r:embed="rId2"/>
          <a:stretch>
            <a:fillRect/>
          </a:stretch>
        </p:blipFill>
        <p:spPr>
          <a:xfrm>
            <a:off x="2935909" y="1496720"/>
            <a:ext cx="6320180" cy="5173519"/>
          </a:xfrm>
          <a:prstGeom prst="rect">
            <a:avLst/>
          </a:prstGeom>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24AE1F4B-2861-49F3-89D2-FCF826AB02E3}"/>
              </a:ext>
            </a:extLst>
          </p:cNvPr>
          <p:cNvSpPr txBox="1"/>
          <p:nvPr/>
        </p:nvSpPr>
        <p:spPr>
          <a:xfrm>
            <a:off x="0" y="1927670"/>
            <a:ext cx="2884139" cy="157691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375449" y="1982198"/>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p:cNvCxnSpPr>
          <p:nvPr/>
        </p:nvCxnSpPr>
        <p:spPr>
          <a:xfrm>
            <a:off x="2682473" y="4132535"/>
            <a:ext cx="842605" cy="3864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2051" y="3745943"/>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2" name="Oval 11">
            <a:extLst>
              <a:ext uri="{FF2B5EF4-FFF2-40B4-BE49-F238E27FC236}">
                <a16:creationId xmlns:a16="http://schemas.microsoft.com/office/drawing/2014/main" id="{14F6C1EF-8DC8-40C7-ACBE-1B5C1B5AF5EB}"/>
              </a:ext>
            </a:extLst>
          </p:cNvPr>
          <p:cNvSpPr/>
          <p:nvPr/>
        </p:nvSpPr>
        <p:spPr>
          <a:xfrm>
            <a:off x="3055269" y="6011741"/>
            <a:ext cx="842605"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233DBE72-AA02-46A5-B01A-643E2CC0ECD1}"/>
              </a:ext>
            </a:extLst>
          </p:cNvPr>
          <p:cNvCxnSpPr>
            <a:cxnSpLocks/>
          </p:cNvCxnSpPr>
          <p:nvPr/>
        </p:nvCxnSpPr>
        <p:spPr>
          <a:xfrm>
            <a:off x="1298713" y="3141086"/>
            <a:ext cx="2054087" cy="5758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nchor="t">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a:rPr>
              <a:t>$ </a:t>
            </a:r>
            <a:r>
              <a:rPr lang="en-US" sz="2400" err="1">
                <a:solidFill>
                  <a:schemeClr val="bg1"/>
                </a:solidFill>
                <a:latin typeface="Lucida Console"/>
              </a:rPr>
              <a:t>aws</a:t>
            </a:r>
            <a:r>
              <a:rPr lang="en-US" sz="2400" dirty="0">
                <a:solidFill>
                  <a:schemeClr val="bg1"/>
                </a:solidFill>
                <a:latin typeface="Lucida Console"/>
              </a:rPr>
              <a:t> s3api create-bucket --bucket  glue-tutorial-XXX --region </a:t>
            </a:r>
            <a:r>
              <a:rPr lang="en-US" sz="2400">
                <a:solidFill>
                  <a:schemeClr val="bg1"/>
                </a:solidFill>
                <a:latin typeface="Lucida Console"/>
              </a:rPr>
              <a:t>us-east-2</a:t>
            </a:r>
            <a:endParaRPr lang="en-US" sz="240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4" name="Picture 3">
            <a:extLst>
              <a:ext uri="{FF2B5EF4-FFF2-40B4-BE49-F238E27FC236}">
                <a16:creationId xmlns:a16="http://schemas.microsoft.com/office/drawing/2014/main" id="{2E65D44E-C4A4-48A0-9D39-82D981DCD3C6}"/>
              </a:ext>
            </a:extLst>
          </p:cNvPr>
          <p:cNvPicPr>
            <a:picLocks noChangeAspect="1"/>
          </p:cNvPicPr>
          <p:nvPr/>
        </p:nvPicPr>
        <p:blipFill rotWithShape="1">
          <a:blip r:embed="rId3"/>
          <a:srcRect r="21824" b="32122"/>
          <a:stretch/>
        </p:blipFill>
        <p:spPr>
          <a:xfrm>
            <a:off x="1439393" y="2500402"/>
            <a:ext cx="8712530" cy="2601684"/>
          </a:xfrm>
          <a:prstGeom prst="rect">
            <a:avLst/>
          </a:prstGeom>
          <a:ln>
            <a:solidFill>
              <a:schemeClr val="tx1"/>
            </a:solidFill>
          </a:ln>
        </p:spPr>
      </p:pic>
      <p:sp>
        <p:nvSpPr>
          <p:cNvPr id="16" name="Oval 15">
            <a:extLst>
              <a:ext uri="{FF2B5EF4-FFF2-40B4-BE49-F238E27FC236}">
                <a16:creationId xmlns:a16="http://schemas.microsoft.com/office/drawing/2014/main" id="{DAACCA6E-17F7-48FB-8D55-F06FBE413B14}"/>
              </a:ext>
            </a:extLst>
          </p:cNvPr>
          <p:cNvSpPr/>
          <p:nvPr/>
        </p:nvSpPr>
        <p:spPr>
          <a:xfrm>
            <a:off x="1749931" y="4428107"/>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375110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36F2E11-4B8D-49B5-BBA4-0E479A1464E9}"/>
              </a:ext>
            </a:extLst>
          </p:cNvPr>
          <p:cNvPicPr>
            <a:picLocks noChangeAspect="1"/>
          </p:cNvPicPr>
          <p:nvPr/>
        </p:nvPicPr>
        <p:blipFill rotWithShape="1">
          <a:blip r:embed="rId2"/>
          <a:srcRect r="46447" b="38349"/>
          <a:stretch/>
        </p:blipFill>
        <p:spPr>
          <a:xfrm>
            <a:off x="4309785" y="911489"/>
            <a:ext cx="6800849" cy="2958141"/>
          </a:xfrm>
          <a:prstGeom prst="rect">
            <a:avLst/>
          </a:prstGeom>
          <a:ln>
            <a:solidFill>
              <a:schemeClr val="bg1"/>
            </a:solidFill>
          </a:ln>
        </p:spPr>
      </p:pic>
      <p:pic>
        <p:nvPicPr>
          <p:cNvPr id="3" name="Picture 2" descr="A screenshot of a cell phone&#10;&#10;Description generated with very high confidence">
            <a:extLst>
              <a:ext uri="{FF2B5EF4-FFF2-40B4-BE49-F238E27FC236}">
                <a16:creationId xmlns:a16="http://schemas.microsoft.com/office/drawing/2014/main" id="{F4EF7515-E0D5-47E2-BEFA-B059706CD3F0}"/>
              </a:ext>
            </a:extLst>
          </p:cNvPr>
          <p:cNvPicPr>
            <a:picLocks noChangeAspect="1"/>
          </p:cNvPicPr>
          <p:nvPr/>
        </p:nvPicPr>
        <p:blipFill rotWithShape="1">
          <a:blip r:embed="rId3">
            <a:extLst>
              <a:ext uri="{28A0092B-C50C-407E-A947-70E740481C1C}">
                <a14:useLocalDpi xmlns:a14="http://schemas.microsoft.com/office/drawing/2010/main" val="0"/>
              </a:ext>
            </a:extLst>
          </a:blip>
          <a:srcRect t="22548" r="44291" b="6692"/>
          <a:stretch/>
        </p:blipFill>
        <p:spPr>
          <a:xfrm>
            <a:off x="4389120" y="2313432"/>
            <a:ext cx="6860494" cy="425535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5" name="Oval 14">
            <a:extLst>
              <a:ext uri="{FF2B5EF4-FFF2-40B4-BE49-F238E27FC236}">
                <a16:creationId xmlns:a16="http://schemas.microsoft.com/office/drawing/2014/main" id="{4733F7EF-4269-478C-9218-77297714B5B7}"/>
              </a:ext>
            </a:extLst>
          </p:cNvPr>
          <p:cNvSpPr/>
          <p:nvPr/>
        </p:nvSpPr>
        <p:spPr>
          <a:xfrm>
            <a:off x="5393184" y="2298615"/>
            <a:ext cx="1272659"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a:ln>
            <a:solidFill>
              <a:schemeClr val="bg1"/>
            </a:solidFill>
          </a:ln>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4" name="TextBox 13">
            <a:extLst>
              <a:ext uri="{FF2B5EF4-FFF2-40B4-BE49-F238E27FC236}">
                <a16:creationId xmlns:a16="http://schemas.microsoft.com/office/drawing/2014/main" id="{ABE15239-6769-43EE-8AC1-BC086B78BACD}"/>
              </a:ext>
            </a:extLst>
          </p:cNvPr>
          <p:cNvSpPr txBox="1"/>
          <p:nvPr/>
        </p:nvSpPr>
        <p:spPr>
          <a:xfrm>
            <a:off x="309759" y="2802757"/>
            <a:ext cx="3180252"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61574" y="6197593"/>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490011" y="3218256"/>
            <a:ext cx="1634211" cy="5353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3F5B96-DDEB-4380-84E6-5A4415ACEAE5}"/>
              </a:ext>
            </a:extLst>
          </p:cNvPr>
          <p:cNvPicPr>
            <a:picLocks noChangeAspect="1"/>
          </p:cNvPicPr>
          <p:nvPr/>
        </p:nvPicPr>
        <p:blipFill rotWithShape="1">
          <a:blip r:embed="rId2"/>
          <a:srcRect r="19784" b="42490"/>
          <a:stretch/>
        </p:blipFill>
        <p:spPr>
          <a:xfrm>
            <a:off x="1352377" y="3941404"/>
            <a:ext cx="9481990" cy="2454086"/>
          </a:xfrm>
          <a:prstGeom prst="rect">
            <a:avLst/>
          </a:prstGeom>
        </p:spPr>
        <p:style>
          <a:lnRef idx="2">
            <a:schemeClr val="dk1"/>
          </a:lnRef>
          <a:fillRef idx="1">
            <a:schemeClr val="lt1"/>
          </a:fillRef>
          <a:effectRef idx="0">
            <a:schemeClr val="dk1"/>
          </a:effectRef>
          <a:fontRef idx="minor">
            <a:schemeClr val="dk1"/>
          </a:fontRef>
        </p:style>
      </p:pic>
      <p:pic>
        <p:nvPicPr>
          <p:cNvPr id="3" name="Picture 2" descr="A screenshot of a cell phone&#10;&#10;Description generated with very high confidence">
            <a:extLst>
              <a:ext uri="{FF2B5EF4-FFF2-40B4-BE49-F238E27FC236}">
                <a16:creationId xmlns:a16="http://schemas.microsoft.com/office/drawing/2014/main" id="{585D3340-DDE4-462F-9406-C6193E021B12}"/>
              </a:ext>
            </a:extLst>
          </p:cNvPr>
          <p:cNvPicPr>
            <a:picLocks noChangeAspect="1"/>
          </p:cNvPicPr>
          <p:nvPr/>
        </p:nvPicPr>
        <p:blipFill rotWithShape="1">
          <a:blip r:embed="rId3">
            <a:extLst>
              <a:ext uri="{28A0092B-C50C-407E-A947-70E740481C1C}">
                <a14:useLocalDpi xmlns:a14="http://schemas.microsoft.com/office/drawing/2010/main" val="0"/>
              </a:ext>
            </a:extLst>
          </a:blip>
          <a:srcRect t="38745" r="26890" b="26411"/>
          <a:stretch/>
        </p:blipFill>
        <p:spPr>
          <a:xfrm>
            <a:off x="1177011" y="1662548"/>
            <a:ext cx="9657356" cy="1895204"/>
          </a:xfrm>
          <a:prstGeom prst="rect">
            <a:avLst/>
          </a:prstGeom>
        </p:spPr>
        <p:style>
          <a:lnRef idx="2">
            <a:schemeClr val="dk1"/>
          </a:lnRef>
          <a:fillRef idx="1">
            <a:schemeClr val="lt1"/>
          </a:fillRef>
          <a:effectRef idx="0">
            <a:schemeClr val="dk1"/>
          </a:effectRef>
          <a:fontRef idx="minor">
            <a:schemeClr val="dk1"/>
          </a:fontRef>
        </p:style>
      </p:pic>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6" name="Oval 15">
            <a:extLst>
              <a:ext uri="{FF2B5EF4-FFF2-40B4-BE49-F238E27FC236}">
                <a16:creationId xmlns:a16="http://schemas.microsoft.com/office/drawing/2014/main" id="{DAACCA6E-17F7-48FB-8D55-F06FBE413B14}"/>
              </a:ext>
            </a:extLst>
          </p:cNvPr>
          <p:cNvSpPr/>
          <p:nvPr/>
        </p:nvSpPr>
        <p:spPr>
          <a:xfrm>
            <a:off x="2083891" y="3040358"/>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Oval 13">
            <a:extLst>
              <a:ext uri="{FF2B5EF4-FFF2-40B4-BE49-F238E27FC236}">
                <a16:creationId xmlns:a16="http://schemas.microsoft.com/office/drawing/2014/main" id="{9B2157A2-3D3F-4EF2-A689-D4263CC86AAB}"/>
              </a:ext>
            </a:extLst>
          </p:cNvPr>
          <p:cNvSpPr/>
          <p:nvPr/>
        </p:nvSpPr>
        <p:spPr>
          <a:xfrm>
            <a:off x="1188889" y="5786328"/>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3637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55385"/>
            <a:ext cx="5791200" cy="581009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3" idx="3"/>
          </p:cNvCxnSpPr>
          <p:nvPr/>
        </p:nvCxnSpPr>
        <p:spPr>
          <a:xfrm>
            <a:off x="5164050" y="3983205"/>
            <a:ext cx="3399037" cy="3232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3" name="TextBox 12">
            <a:extLst>
              <a:ext uri="{FF2B5EF4-FFF2-40B4-BE49-F238E27FC236}">
                <a16:creationId xmlns:a16="http://schemas.microsoft.com/office/drawing/2014/main" id="{117308B0-E411-44EF-A876-0874B22CD5B9}"/>
              </a:ext>
            </a:extLst>
          </p:cNvPr>
          <p:cNvSpPr txBox="1"/>
          <p:nvPr/>
        </p:nvSpPr>
        <p:spPr>
          <a:xfrm>
            <a:off x="198772" y="3290707"/>
            <a:ext cx="4965278" cy="1384995"/>
          </a:xfrm>
          <a:prstGeom prst="rect">
            <a:avLst/>
          </a:prstGeom>
          <a:noFill/>
        </p:spPr>
        <p:txBody>
          <a:bodyPr wrap="square" rtlCol="0" anchor="t">
            <a:spAutoFit/>
          </a:bodyPr>
          <a:lstStyle/>
          <a:p>
            <a:r>
              <a:rPr lang="en-US" sz="2800" dirty="0">
                <a:solidFill>
                  <a:srgbClr val="FF0000"/>
                </a:solidFill>
              </a:rPr>
              <a:t>Add file from repository called “</a:t>
            </a:r>
            <a:r>
              <a:rPr lang="en-US" sz="2800">
                <a:solidFill>
                  <a:srgbClr val="FF0000"/>
                </a:solidFill>
              </a:rPr>
              <a:t>WA_Sales_Products.csv</a:t>
            </a:r>
            <a:r>
              <a:rPr lang="en-US" sz="2800" dirty="0">
                <a:solidFill>
                  <a:srgbClr val="FF0000"/>
                </a:solidFill>
              </a:rPr>
              <a:t>” </a:t>
            </a:r>
          </a:p>
        </p:txBody>
      </p:sp>
    </p:spTree>
    <p:extLst>
      <p:ext uri="{BB962C8B-B14F-4D97-AF65-F5344CB8AC3E}">
        <p14:creationId xmlns:p14="http://schemas.microsoft.com/office/powerpoint/2010/main" val="1180937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8A4CCA-3CA2-48FD-803F-A0A63D2A8BD6}"/>
              </a:ext>
            </a:extLst>
          </p:cNvPr>
          <p:cNvPicPr>
            <a:picLocks noChangeAspect="1"/>
          </p:cNvPicPr>
          <p:nvPr/>
        </p:nvPicPr>
        <p:blipFill rotWithShape="1">
          <a:blip r:embed="rId3"/>
          <a:srcRect r="39496"/>
          <a:stretch/>
        </p:blipFill>
        <p:spPr>
          <a:xfrm>
            <a:off x="5164050" y="1330042"/>
            <a:ext cx="6197633" cy="5497764"/>
          </a:xfrm>
          <a:prstGeom prst="rect">
            <a:avLst/>
          </a:prstGeom>
        </p:spPr>
        <p:style>
          <a:lnRef idx="2">
            <a:schemeClr val="dk1"/>
          </a:lnRef>
          <a:fillRef idx="1">
            <a:schemeClr val="lt1"/>
          </a:fillRef>
          <a:effectRef idx="0">
            <a:schemeClr val="dk1"/>
          </a:effectRef>
          <a:fontRef idx="minor">
            <a:schemeClr val="dk1"/>
          </a:fontRef>
        </p:style>
      </p:pic>
      <p:sp>
        <p:nvSpPr>
          <p:cNvPr id="10" name="TextBox 9">
            <a:extLst>
              <a:ext uri="{FF2B5EF4-FFF2-40B4-BE49-F238E27FC236}">
                <a16:creationId xmlns:a16="http://schemas.microsoft.com/office/drawing/2014/main" id="{D9C992F2-22B0-43C8-A521-EA64E3AB7901}"/>
              </a:ext>
            </a:extLst>
          </p:cNvPr>
          <p:cNvSpPr txBox="1"/>
          <p:nvPr/>
        </p:nvSpPr>
        <p:spPr>
          <a:xfrm>
            <a:off x="198772" y="3290707"/>
            <a:ext cx="4965278" cy="1384995"/>
          </a:xfrm>
          <a:prstGeom prst="rect">
            <a:avLst/>
          </a:prstGeom>
          <a:noFill/>
        </p:spPr>
        <p:txBody>
          <a:bodyPr wrap="square" rtlCol="0" anchor="t">
            <a:spAutoFit/>
          </a:bodyPr>
          <a:lstStyle/>
          <a:p>
            <a:r>
              <a:rPr lang="en-US" sz="2800" dirty="0">
                <a:solidFill>
                  <a:srgbClr val="FF0000"/>
                </a:solidFill>
              </a:rPr>
              <a:t>Add file from repository called “</a:t>
            </a:r>
            <a:r>
              <a:rPr lang="en-US" sz="2800">
                <a:solidFill>
                  <a:srgbClr val="FF0000"/>
                </a:solidFill>
              </a:rPr>
              <a:t>WA_Sales_Products.csv</a:t>
            </a:r>
            <a:r>
              <a:rPr lang="en-US" sz="2800" dirty="0">
                <a:solidFill>
                  <a:srgbClr val="FF0000"/>
                </a:solidFill>
              </a:rPr>
              <a:t>”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5348135" y="6161849"/>
            <a:ext cx="884499"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574458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nchor="t">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a:rPr>
              <a:t>$ </a:t>
            </a:r>
            <a:r>
              <a:rPr lang="en-US" sz="2400" dirty="0" err="1">
                <a:solidFill>
                  <a:schemeClr val="bg1"/>
                </a:solidFill>
                <a:latin typeface="Lucida Console"/>
              </a:rPr>
              <a:t>aws</a:t>
            </a:r>
            <a:r>
              <a:rPr lang="en-US" sz="2400" dirty="0">
                <a:solidFill>
                  <a:schemeClr val="bg1"/>
                </a:solidFill>
                <a:latin typeface="Lucida Console"/>
              </a:rPr>
              <a:t> s3 cp &lt;your-file-path&gt;/</a:t>
            </a:r>
            <a:r>
              <a:rPr lang="en-US" sz="2400" dirty="0" err="1">
                <a:solidFill>
                  <a:schemeClr val="bg1"/>
                </a:solidFill>
                <a:latin typeface="Lucida Console"/>
              </a:rPr>
              <a:t>aws</a:t>
            </a:r>
            <a:r>
              <a:rPr lang="en-US" sz="2400" dirty="0">
                <a:solidFill>
                  <a:schemeClr val="bg1"/>
                </a:solidFill>
                <a:latin typeface="Lucida Console"/>
              </a:rPr>
              <a:t>-glue-tutorial/WA_Sales_Products.csv s3://glue-tutorial-XXX/products_XXX/</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D7010540-53AF-4E73-A3A4-5832B28C503A}"/>
              </a:ext>
            </a:extLst>
          </p:cNvPr>
          <p:cNvSpPr>
            <a:spLocks noGrp="1"/>
          </p:cNvSpPr>
          <p:nvPr>
            <p:ph idx="1"/>
          </p:nvPr>
        </p:nvSpPr>
        <p:spPr>
          <a:xfrm>
            <a:off x="1069848" y="2121408"/>
            <a:ext cx="6172781" cy="4050792"/>
          </a:xfrm>
        </p:spPr>
        <p:txBody>
          <a:bodyPr/>
          <a:lstStyle/>
          <a:p>
            <a:pPr lvl="1"/>
            <a:r>
              <a:rPr lang="en-US" sz="2600" dirty="0"/>
              <a:t>Test Redshift Connection</a:t>
            </a:r>
          </a:p>
          <a:p>
            <a:pPr lvl="1"/>
            <a:r>
              <a:rPr lang="en-US" sz="2600" dirty="0"/>
              <a:t>Create S3 bucket</a:t>
            </a:r>
          </a:p>
          <a:p>
            <a:pPr lvl="1"/>
            <a:r>
              <a:rPr lang="en-US" sz="2600" dirty="0"/>
              <a:t>Add file to S3 bucket</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5" name="TextBox 4">
            <a:extLst>
              <a:ext uri="{FF2B5EF4-FFF2-40B4-BE49-F238E27FC236}">
                <a16:creationId xmlns:a16="http://schemas.microsoft.com/office/drawing/2014/main" id="{A1F280A1-96A1-49F2-B5AC-069E12A86D6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3639804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F16C338-7764-41B4-B33F-149C14354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082" y="4495707"/>
            <a:ext cx="869995" cy="692186"/>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5">
              <a:alphaModFix amt="27000"/>
            </a:blip>
            <a:srcRect/>
            <a:tile tx="0" ty="0" sx="100000" sy="100000" flip="none" algn="tl"/>
          </a:blipFill>
        </p:spPr>
      </p:pic>
      <p:pic>
        <p:nvPicPr>
          <p:cNvPr id="3" name="Picture 2">
            <a:extLst>
              <a:ext uri="{FF2B5EF4-FFF2-40B4-BE49-F238E27FC236}">
                <a16:creationId xmlns:a16="http://schemas.microsoft.com/office/drawing/2014/main" id="{AC385942-1DAA-423E-B96A-47502EB0F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4164" y="5972300"/>
            <a:ext cx="473898" cy="660743"/>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8"/>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11">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2"/>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Rectangle 29">
            <a:extLst>
              <a:ext uri="{FF2B5EF4-FFF2-40B4-BE49-F238E27FC236}">
                <a16:creationId xmlns:a16="http://schemas.microsoft.com/office/drawing/2014/main" id="{728D367D-F7FA-4F09-927B-B738F57AF7E5}"/>
              </a:ext>
            </a:extLst>
          </p:cNvPr>
          <p:cNvSpPr/>
          <p:nvPr/>
        </p:nvSpPr>
        <p:spPr>
          <a:xfrm>
            <a:off x="2416980" y="5076048"/>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0234D4B-F008-4062-87F5-D6DAF111CB7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7" name="Picture 6">
            <a:extLst>
              <a:ext uri="{FF2B5EF4-FFF2-40B4-BE49-F238E27FC236}">
                <a16:creationId xmlns:a16="http://schemas.microsoft.com/office/drawing/2014/main" id="{E6D7F224-1099-41FD-9511-D9B877A63DE7}"/>
              </a:ext>
            </a:extLst>
          </p:cNvPr>
          <p:cNvPicPr>
            <a:picLocks noChangeAspect="1"/>
          </p:cNvPicPr>
          <p:nvPr/>
        </p:nvPicPr>
        <p:blipFill>
          <a:blip r:embed="rId14"/>
          <a:stretch>
            <a:fillRect/>
          </a:stretch>
        </p:blipFill>
        <p:spPr>
          <a:xfrm>
            <a:off x="5728926" y="6066244"/>
            <a:ext cx="473898" cy="444280"/>
          </a:xfrm>
          <a:prstGeom prst="rect">
            <a:avLst/>
          </a:prstGeom>
        </p:spPr>
      </p:pic>
      <p:sp>
        <p:nvSpPr>
          <p:cNvPr id="34" name="Rectangle 33">
            <a:extLst>
              <a:ext uri="{FF2B5EF4-FFF2-40B4-BE49-F238E27FC236}">
                <a16:creationId xmlns:a16="http://schemas.microsoft.com/office/drawing/2014/main" id="{FC8DC59E-2B5E-48E0-BEB9-E44001CBFB43}"/>
              </a:ext>
            </a:extLst>
          </p:cNvPr>
          <p:cNvSpPr/>
          <p:nvPr/>
        </p:nvSpPr>
        <p:spPr>
          <a:xfrm>
            <a:off x="4558958" y="6043937"/>
            <a:ext cx="1664349" cy="5014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262888E-BC2C-407A-97A3-87E7A2131F42}"/>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78FED1EF-5E35-4C8B-B106-ACE5BA965F4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2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0.00162 L 0.00625 -0.15417 " pathEditMode="relative" rAng="0" ptsTypes="AA">
                                      <p:cBhvr>
                                        <p:cTn id="6" dur="2000" fill="hold"/>
                                        <p:tgtEl>
                                          <p:spTgt spid="14"/>
                                        </p:tgtEl>
                                        <p:attrNameLst>
                                          <p:attrName>ppt_x</p:attrName>
                                          <p:attrName>ppt_y</p:attrName>
                                        </p:attrNameLst>
                                      </p:cBhvr>
                                      <p:rCtr x="313" y="-763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625 -0.15417 L 4.16667E-7 4.81481E-6 " pathEditMode="relative" rAng="0" ptsTypes="AA">
                                      <p:cBhvr>
                                        <p:cTn id="10" dur="2000" fill="hold"/>
                                        <p:tgtEl>
                                          <p:spTgt spid="14"/>
                                        </p:tgtEl>
                                        <p:attrNameLst>
                                          <p:attrName>ppt_x</p:attrName>
                                          <p:attrName>ppt_y</p:attrName>
                                        </p:attrNameLst>
                                      </p:cBhvr>
                                      <p:rCtr x="-339" y="759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vert="horz" lIns="91440" tIns="45720" rIns="91440" bIns="45720" rtlCol="0" anchor="t">
            <a:normAutofit/>
          </a:bodyPr>
          <a:lstStyle/>
          <a:p>
            <a:r>
              <a:rPr lang="en-US" sz="2800"/>
              <a:t>Scans file data to create metadata</a:t>
            </a:r>
          </a:p>
          <a:p>
            <a:r>
              <a:rPr lang="en-US" sz="2800" dirty="0"/>
              <a:t>Determines column names and data types</a:t>
            </a:r>
          </a:p>
          <a:p>
            <a:r>
              <a:rPr lang="en-US" sz="2800"/>
              <a:t>Creates a Glue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8348B2-ACF0-41D4-AA87-5E907E56AD31}"/>
              </a:ext>
            </a:extLst>
          </p:cNvPr>
          <p:cNvPicPr>
            <a:picLocks noChangeAspect="1"/>
          </p:cNvPicPr>
          <p:nvPr/>
        </p:nvPicPr>
        <p:blipFill rotWithShape="1">
          <a:blip r:embed="rId2"/>
          <a:srcRect l="-1" r="41276" b="38514"/>
          <a:stretch/>
        </p:blipFill>
        <p:spPr>
          <a:xfrm>
            <a:off x="2059945" y="1927670"/>
            <a:ext cx="7891488" cy="4256999"/>
          </a:xfrm>
          <a:prstGeom prst="rect">
            <a:avLst/>
          </a:prstGeom>
          <a:ln>
            <a:solidFill>
              <a:schemeClr val="tx1"/>
            </a:solidFill>
          </a:ln>
        </p:spPr>
      </p:pic>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3"/>
          <a:stretch>
            <a:fillRect/>
          </a:stretch>
        </p:blipFill>
        <p:spPr>
          <a:xfrm>
            <a:off x="1650272" y="69582"/>
            <a:ext cx="1097280" cy="1097280"/>
          </a:xfrm>
          <a:prstGeom prst="rect">
            <a:avLst/>
          </a:prstGeom>
        </p:spPr>
      </p:pic>
      <p:grpSp>
        <p:nvGrpSpPr>
          <p:cNvPr id="6" name="Group 5">
            <a:extLst>
              <a:ext uri="{FF2B5EF4-FFF2-40B4-BE49-F238E27FC236}">
                <a16:creationId xmlns:a16="http://schemas.microsoft.com/office/drawing/2014/main" id="{92022DD7-55E1-4215-AC98-3EE1F2004B61}"/>
              </a:ext>
            </a:extLst>
          </p:cNvPr>
          <p:cNvGrpSpPr/>
          <p:nvPr/>
        </p:nvGrpSpPr>
        <p:grpSpPr>
          <a:xfrm>
            <a:off x="5237018" y="2776451"/>
            <a:ext cx="2921238" cy="1997775"/>
            <a:chOff x="5237018" y="2776451"/>
            <a:chExt cx="2921238" cy="1997775"/>
          </a:xfrm>
        </p:grpSpPr>
        <p:cxnSp>
          <p:nvCxnSpPr>
            <p:cNvPr id="7" name="Straight Arrow Connector 6">
              <a:extLst>
                <a:ext uri="{FF2B5EF4-FFF2-40B4-BE49-F238E27FC236}">
                  <a16:creationId xmlns:a16="http://schemas.microsoft.com/office/drawing/2014/main" id="{C31BAD62-58F6-4553-8E0C-DBFFE3D1944D}"/>
                </a:ext>
              </a:extLst>
            </p:cNvPr>
            <p:cNvCxnSpPr>
              <a:cxnSpLocks/>
            </p:cNvCxnSpPr>
            <p:nvPr/>
          </p:nvCxnSpPr>
          <p:spPr>
            <a:xfrm flipH="1" flipV="1">
              <a:off x="5237018" y="2776451"/>
              <a:ext cx="981587" cy="11667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6122489" y="3943229"/>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gr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
        <p:nvSpPr>
          <p:cNvPr id="13" name="Oval 12">
            <a:extLst>
              <a:ext uri="{FF2B5EF4-FFF2-40B4-BE49-F238E27FC236}">
                <a16:creationId xmlns:a16="http://schemas.microsoft.com/office/drawing/2014/main" id="{0AEAC400-4367-4CE7-B828-569F1C021C96}"/>
              </a:ext>
            </a:extLst>
          </p:cNvPr>
          <p:cNvSpPr/>
          <p:nvPr/>
        </p:nvSpPr>
        <p:spPr>
          <a:xfrm>
            <a:off x="2076570" y="3081231"/>
            <a:ext cx="1281771" cy="38101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14674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103D5741-C00F-4795-9E81-B48B365B8A94}"/>
              </a:ext>
            </a:extLst>
          </p:cNvPr>
          <p:cNvPicPr>
            <a:picLocks noChangeAspect="1"/>
          </p:cNvPicPr>
          <p:nvPr/>
        </p:nvPicPr>
        <p:blipFill rotWithShape="1">
          <a:blip r:embed="rId2">
            <a:extLst>
              <a:ext uri="{28A0092B-C50C-407E-A947-70E740481C1C}">
                <a14:useLocalDpi xmlns:a14="http://schemas.microsoft.com/office/drawing/2010/main" val="0"/>
              </a:ext>
            </a:extLst>
          </a:blip>
          <a:srcRect r="889"/>
          <a:stretch/>
        </p:blipFill>
        <p:spPr>
          <a:xfrm>
            <a:off x="3198890" y="2451765"/>
            <a:ext cx="6593503" cy="2964920"/>
          </a:xfrm>
          <a:prstGeom prst="rect">
            <a:avLst/>
          </a:prstGeom>
          <a:ln>
            <a:solidFill>
              <a:schemeClr val="tx1"/>
            </a:solidFill>
          </a:ln>
        </p:spPr>
      </p:pic>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14625" y="1620768"/>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glue_database_XXX</a:t>
            </a:r>
            <a:r>
              <a:rPr lang="en-US" sz="2400" dirty="0">
                <a:solidFill>
                  <a:srgbClr val="FF0000"/>
                </a:solidFill>
              </a:rPr>
              <a:t>”</a:t>
            </a:r>
          </a:p>
        </p:txBody>
      </p:sp>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a:off x="2399607" y="2451765"/>
            <a:ext cx="1690256" cy="124387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6044733" y="4822672"/>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rotWithShape="1">
          <a:blip r:embed="rId3">
            <a:extLst>
              <a:ext uri="{28A0092B-C50C-407E-A947-70E740481C1C}">
                <a14:useLocalDpi xmlns:a14="http://schemas.microsoft.com/office/drawing/2010/main" val="0"/>
              </a:ext>
            </a:extLst>
          </a:blip>
          <a:srcRect r="34694"/>
          <a:stretch/>
        </p:blipFill>
        <p:spPr>
          <a:xfrm>
            <a:off x="3051198" y="2622387"/>
            <a:ext cx="767514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3898074" y="2113845"/>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6148786" y="1698346"/>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rotWithShape="1">
          <a:blip r:embed="rId4">
            <a:extLst>
              <a:ext uri="{28A0092B-C50C-407E-A947-70E740481C1C}">
                <a14:useLocalDpi xmlns:a14="http://schemas.microsoft.com/office/drawing/2010/main" val="0"/>
              </a:ext>
            </a:extLst>
          </a:blip>
          <a:srcRect r="34694"/>
          <a:stretch/>
        </p:blipFill>
        <p:spPr>
          <a:xfrm>
            <a:off x="3051198" y="4066067"/>
            <a:ext cx="767514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H="1" flipV="1">
            <a:off x="4505954" y="4677715"/>
            <a:ext cx="1217930" cy="1488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5723884" y="5935732"/>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descr="A screenshot of a social media post&#10;&#10;Description generated with very high confidence">
            <a:extLst>
              <a:ext uri="{FF2B5EF4-FFF2-40B4-BE49-F238E27FC236}">
                <a16:creationId xmlns:a16="http://schemas.microsoft.com/office/drawing/2014/main" id="{DCE131F3-53E4-441C-B45E-D159809077A6}"/>
              </a:ext>
            </a:extLst>
          </p:cNvPr>
          <p:cNvPicPr>
            <a:picLocks noChangeAspect="1"/>
          </p:cNvPicPr>
          <p:nvPr/>
        </p:nvPicPr>
        <p:blipFill rotWithShape="1">
          <a:blip r:embed="rId5">
            <a:extLst>
              <a:ext uri="{28A0092B-C50C-407E-A947-70E740481C1C}">
                <a14:useLocalDpi xmlns:a14="http://schemas.microsoft.com/office/drawing/2010/main" val="0"/>
              </a:ext>
            </a:extLst>
          </a:blip>
          <a:srcRect r="87355" b="38948"/>
          <a:stretch/>
        </p:blipFill>
        <p:spPr>
          <a:xfrm>
            <a:off x="971582" y="2155563"/>
            <a:ext cx="1647803" cy="3441611"/>
          </a:xfrm>
          <a:prstGeom prst="rect">
            <a:avLst/>
          </a:prstGeom>
          <a:ln>
            <a:solidFill>
              <a:schemeClr val="tx1"/>
            </a:solidFill>
          </a:ln>
        </p:spPr>
      </p:pic>
      <p:sp>
        <p:nvSpPr>
          <p:cNvPr id="17" name="Oval 16">
            <a:extLst>
              <a:ext uri="{FF2B5EF4-FFF2-40B4-BE49-F238E27FC236}">
                <a16:creationId xmlns:a16="http://schemas.microsoft.com/office/drawing/2014/main" id="{12EE690A-6089-4710-BBB9-C9CCB225C2E7}"/>
              </a:ext>
            </a:extLst>
          </p:cNvPr>
          <p:cNvSpPr/>
          <p:nvPr/>
        </p:nvSpPr>
        <p:spPr>
          <a:xfrm>
            <a:off x="1053979" y="3342741"/>
            <a:ext cx="904015" cy="30787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10278F93-9DEB-4147-91EC-073D10DE09E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1" name="Picture 20">
            <a:extLst>
              <a:ext uri="{FF2B5EF4-FFF2-40B4-BE49-F238E27FC236}">
                <a16:creationId xmlns:a16="http://schemas.microsoft.com/office/drawing/2014/main" id="{74ACF919-F8BA-40DC-BCD9-E140E11BE629}"/>
              </a:ext>
            </a:extLst>
          </p:cNvPr>
          <p:cNvPicPr>
            <a:picLocks noChangeAspect="1"/>
          </p:cNvPicPr>
          <p:nvPr/>
        </p:nvPicPr>
        <p:blipFill rotWithShape="1">
          <a:blip r:embed="rId6">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93210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A59BD9-8A70-4D69-B24A-83BA9FC09D1C}"/>
              </a:ext>
            </a:extLst>
          </p:cNvPr>
          <p:cNvPicPr>
            <a:picLocks noChangeAspect="1"/>
          </p:cNvPicPr>
          <p:nvPr/>
        </p:nvPicPr>
        <p:blipFill rotWithShape="1">
          <a:blip r:embed="rId2"/>
          <a:srcRect t="849"/>
          <a:stretch/>
        </p:blipFill>
        <p:spPr>
          <a:xfrm>
            <a:off x="1043164" y="2984938"/>
            <a:ext cx="9925050" cy="2984336"/>
          </a:xfrm>
          <a:prstGeom prst="rect">
            <a:avLst/>
          </a:prstGeom>
        </p:spPr>
        <p:style>
          <a:lnRef idx="2">
            <a:schemeClr val="dk1"/>
          </a:lnRef>
          <a:fillRef idx="1">
            <a:schemeClr val="lt1"/>
          </a:fillRef>
          <a:effectRef idx="0">
            <a:schemeClr val="dk1"/>
          </a:effectRef>
          <a:fontRef idx="minor">
            <a:schemeClr val="dk1"/>
          </a:fontRef>
        </p:style>
      </p:pic>
      <p:cxnSp>
        <p:nvCxnSpPr>
          <p:cNvPr id="9" name="Straight Arrow Connector 8">
            <a:extLst>
              <a:ext uri="{FF2B5EF4-FFF2-40B4-BE49-F238E27FC236}">
                <a16:creationId xmlns:a16="http://schemas.microsoft.com/office/drawing/2014/main" id="{27C683B6-8186-4EA1-98A2-0D208F19684F}"/>
              </a:ext>
            </a:extLst>
          </p:cNvPr>
          <p:cNvCxnSpPr>
            <a:cxnSpLocks/>
          </p:cNvCxnSpPr>
          <p:nvPr/>
        </p:nvCxnSpPr>
        <p:spPr>
          <a:xfrm>
            <a:off x="1729047" y="2633059"/>
            <a:ext cx="1812939" cy="12873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FF7F584-5502-46C4-A736-492034D18BB0}"/>
              </a:ext>
            </a:extLst>
          </p:cNvPr>
          <p:cNvSpPr txBox="1"/>
          <p:nvPr/>
        </p:nvSpPr>
        <p:spPr>
          <a:xfrm>
            <a:off x="151586" y="1801982"/>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5835928" y="510727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D05C160-216B-4724-A78C-F54147FDCDA5}"/>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8" name="Picture 17">
            <a:extLst>
              <a:ext uri="{FF2B5EF4-FFF2-40B4-BE49-F238E27FC236}">
                <a16:creationId xmlns:a16="http://schemas.microsoft.com/office/drawing/2014/main" id="{E0C36122-0AD2-41A5-BE7F-54E086B82FAD}"/>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3829305F-66AA-4B01-8344-92F6F1020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916" y="1826158"/>
            <a:ext cx="8289545" cy="3855084"/>
          </a:xfrm>
          <a:prstGeom prst="rect">
            <a:avLst/>
          </a:prstGeom>
          <a:ln>
            <a:solidFill>
              <a:schemeClr val="tx1"/>
            </a:solidFill>
          </a:ln>
        </p:spPr>
      </p:pic>
      <p:sp>
        <p:nvSpPr>
          <p:cNvPr id="12" name="TextBox 11">
            <a:extLst>
              <a:ext uri="{FF2B5EF4-FFF2-40B4-BE49-F238E27FC236}">
                <a16:creationId xmlns:a16="http://schemas.microsoft.com/office/drawing/2014/main" id="{448166B8-50C4-41ED-A2CF-890C97A93D77}"/>
              </a:ext>
            </a:extLst>
          </p:cNvPr>
          <p:cNvSpPr txBox="1"/>
          <p:nvPr/>
        </p:nvSpPr>
        <p:spPr>
          <a:xfrm>
            <a:off x="8662532" y="615270"/>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671327" y="5584427"/>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cxnSp>
        <p:nvCxnSpPr>
          <p:cNvPr id="14" name="Straight Arrow Connector 13">
            <a:extLst>
              <a:ext uri="{FF2B5EF4-FFF2-40B4-BE49-F238E27FC236}">
                <a16:creationId xmlns:a16="http://schemas.microsoft.com/office/drawing/2014/main" id="{1A66A96B-B671-4155-86AB-B19B2D0C17CA}"/>
              </a:ext>
            </a:extLst>
          </p:cNvPr>
          <p:cNvCxnSpPr>
            <a:cxnSpLocks/>
          </p:cNvCxnSpPr>
          <p:nvPr/>
        </p:nvCxnSpPr>
        <p:spPr>
          <a:xfrm flipH="1">
            <a:off x="8843749" y="1815599"/>
            <a:ext cx="741685" cy="777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p:cNvCxnSpPr>
          <p:nvPr/>
        </p:nvCxnSpPr>
        <p:spPr>
          <a:xfrm flipV="1">
            <a:off x="2326537" y="4067033"/>
            <a:ext cx="471254" cy="16247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5882856" y="4949695"/>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3155F3D-2D36-4F82-9DEB-1674CD0F07CE}"/>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4" name="Picture 23">
            <a:extLst>
              <a:ext uri="{FF2B5EF4-FFF2-40B4-BE49-F238E27FC236}">
                <a16:creationId xmlns:a16="http://schemas.microsoft.com/office/drawing/2014/main" id="{D9855304-D16C-47C5-B678-AA65C2E2AEDB}"/>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C0795D6-B2E1-4758-BB39-5DAEA82A51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5" name="Picture 14">
            <a:extLst>
              <a:ext uri="{FF2B5EF4-FFF2-40B4-BE49-F238E27FC236}">
                <a16:creationId xmlns:a16="http://schemas.microsoft.com/office/drawing/2014/main" id="{D471548B-160A-4639-A1F5-6FA2E7EE06B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0D46A729-AE7E-4EFA-9C52-15BB950C49E9}"/>
              </a:ext>
            </a:extLst>
          </p:cNvPr>
          <p:cNvPicPr>
            <a:picLocks noChangeAspect="1"/>
          </p:cNvPicPr>
          <p:nvPr/>
        </p:nvPicPr>
        <p:blipFill rotWithShape="1">
          <a:blip r:embed="rId3">
            <a:extLst>
              <a:ext uri="{28A0092B-C50C-407E-A947-70E740481C1C}">
                <a14:useLocalDpi xmlns:a14="http://schemas.microsoft.com/office/drawing/2010/main" val="0"/>
              </a:ext>
            </a:extLst>
          </a:blip>
          <a:srcRect l="5155" t="287" r="7003" b="9283"/>
          <a:stretch/>
        </p:blipFill>
        <p:spPr>
          <a:xfrm>
            <a:off x="1970884" y="2297478"/>
            <a:ext cx="8069609" cy="386918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2"/>
          </p:cNvCxnSpPr>
          <p:nvPr/>
        </p:nvCxnSpPr>
        <p:spPr>
          <a:xfrm>
            <a:off x="1689228" y="2337133"/>
            <a:ext cx="589948" cy="12249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1"/>
          </p:cNvCxnSpPr>
          <p:nvPr/>
        </p:nvCxnSpPr>
        <p:spPr>
          <a:xfrm flipH="1">
            <a:off x="4757057" y="3666974"/>
            <a:ext cx="5419916" cy="51314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128919" y="1506136"/>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6109648" y="5675894"/>
            <a:ext cx="596715"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65075"/>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1D14499-C3E3-48A6-8904-FA11237AE2FE}"/>
              </a:ext>
            </a:extLst>
          </p:cNvPr>
          <p:cNvSpPr txBox="1"/>
          <p:nvPr/>
        </p:nvSpPr>
        <p:spPr>
          <a:xfrm>
            <a:off x="10176973" y="3251475"/>
            <a:ext cx="1846705" cy="830997"/>
          </a:xfrm>
          <a:prstGeom prst="rect">
            <a:avLst/>
          </a:prstGeom>
          <a:noFill/>
        </p:spPr>
        <p:txBody>
          <a:bodyPr wrap="square" rtlCol="0">
            <a:spAutoFit/>
          </a:bodyPr>
          <a:lstStyle/>
          <a:p>
            <a:r>
              <a:rPr lang="en-US" sz="2400" dirty="0">
                <a:solidFill>
                  <a:srgbClr val="FF0000"/>
                </a:solidFill>
              </a:rPr>
              <a:t>Give your role a name</a:t>
            </a:r>
          </a:p>
        </p:txBody>
      </p:sp>
      <p:sp>
        <p:nvSpPr>
          <p:cNvPr id="22" name="TextBox 21">
            <a:extLst>
              <a:ext uri="{FF2B5EF4-FFF2-40B4-BE49-F238E27FC236}">
                <a16:creationId xmlns:a16="http://schemas.microsoft.com/office/drawing/2014/main" id="{6472E40F-4000-4165-BA5F-6B883ECDCD80}"/>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3" name="Picture 22">
            <a:extLst>
              <a:ext uri="{FF2B5EF4-FFF2-40B4-BE49-F238E27FC236}">
                <a16:creationId xmlns:a16="http://schemas.microsoft.com/office/drawing/2014/main" id="{74B0AFB9-1499-45EE-8960-BDA373128C4F}"/>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
        <p:nvSpPr>
          <p:cNvPr id="3" name="TextBox 2">
            <a:extLst>
              <a:ext uri="{FF2B5EF4-FFF2-40B4-BE49-F238E27FC236}">
                <a16:creationId xmlns:a16="http://schemas.microsoft.com/office/drawing/2014/main" id="{53DBCD78-69CA-41F0-9B08-0A1BA3A83789}"/>
              </a:ext>
            </a:extLst>
          </p:cNvPr>
          <p:cNvSpPr txBox="1"/>
          <p:nvPr/>
        </p:nvSpPr>
        <p:spPr>
          <a:xfrm>
            <a:off x="4303085" y="4004453"/>
            <a:ext cx="737001" cy="276999"/>
          </a:xfrm>
          <a:prstGeom prst="rect">
            <a:avLst/>
          </a:prstGeom>
          <a:noFill/>
        </p:spPr>
        <p:txBody>
          <a:bodyPr wrap="square" rtlCol="0">
            <a:spAutoFit/>
          </a:bodyPr>
          <a:lstStyle/>
          <a:p>
            <a:r>
              <a:rPr lang="en-US" sz="1200" dirty="0">
                <a:solidFill>
                  <a:schemeClr val="tx1">
                    <a:lumMod val="75000"/>
                    <a:lumOff val="25000"/>
                  </a:schemeClr>
                </a:solidFill>
                <a:latin typeface="Bahnschrift SemiCondensed" panose="020B0502040204020203" pitchFamily="34" charset="0"/>
                <a:ea typeface="Batang" panose="02030600000101010101" pitchFamily="18" charset="-127"/>
                <a:cs typeface="Angsana New" panose="02020603050405020304" pitchFamily="18" charset="-34"/>
              </a:rPr>
              <a:t>-xxx</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animBg="1"/>
      <p:bldP spid="20" grpId="0"/>
      <p:bldP spid="20"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9F2C43-9FD0-4C38-A653-D1C06D6D5ABF}"/>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5" name="Picture 14">
            <a:extLst>
              <a:ext uri="{FF2B5EF4-FFF2-40B4-BE49-F238E27FC236}">
                <a16:creationId xmlns:a16="http://schemas.microsoft.com/office/drawing/2014/main" id="{D8873367-B098-49C9-91CD-51B1D370021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BD624D65-3732-4F59-82FE-6C7BCCDA897F}"/>
              </a:ext>
            </a:extLst>
          </p:cNvPr>
          <p:cNvPicPr>
            <a:picLocks noChangeAspect="1"/>
          </p:cNvPicPr>
          <p:nvPr/>
        </p:nvPicPr>
        <p:blipFill rotWithShape="1">
          <a:blip r:embed="rId2">
            <a:extLst>
              <a:ext uri="{28A0092B-C50C-407E-A947-70E740481C1C}">
                <a14:useLocalDpi xmlns:a14="http://schemas.microsoft.com/office/drawing/2010/main" val="0"/>
              </a:ext>
            </a:extLst>
          </a:blip>
          <a:srcRect r="8451" b="1645"/>
          <a:stretch/>
        </p:blipFill>
        <p:spPr>
          <a:xfrm>
            <a:off x="4769556" y="1373672"/>
            <a:ext cx="6445407" cy="5088510"/>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1979"/>
            <a:ext cx="1002500" cy="1980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3937219"/>
            <a:ext cx="1002500" cy="308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a:stCxn id="22" idx="3"/>
          </p:cNvCxnSpPr>
          <p:nvPr/>
        </p:nvCxnSpPr>
        <p:spPr>
          <a:xfrm flipV="1">
            <a:off x="4009106" y="5691544"/>
            <a:ext cx="1063226" cy="1980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200329"/>
          </a:xfrm>
          <a:prstGeom prst="rect">
            <a:avLst/>
          </a:prstGeom>
          <a:noFill/>
        </p:spPr>
        <p:txBody>
          <a:bodyPr wrap="square" rtlCol="0" anchor="t">
            <a:spAutoFit/>
          </a:bodyPr>
          <a:lstStyle/>
          <a:p>
            <a:r>
              <a:rPr lang="en-US" sz="2400" dirty="0">
                <a:solidFill>
                  <a:srgbClr val="FF0000"/>
                </a:solidFill>
              </a:rPr>
              <a:t>Choose the database you created for your </a:t>
            </a:r>
            <a:r>
              <a:rPr lang="en-US" sz="2400">
                <a:solidFill>
                  <a:srgbClr val="FF0000"/>
                </a:solidFill>
              </a:rPr>
              <a:t>table to be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200329"/>
          </a:xfrm>
          <a:prstGeom prst="rect">
            <a:avLst/>
          </a:prstGeom>
          <a:noFill/>
        </p:spPr>
        <p:txBody>
          <a:bodyPr wrap="square" rtlCol="0" anchor="t">
            <a:spAutoFit/>
          </a:bodyPr>
          <a:lstStyle/>
          <a:p>
            <a:r>
              <a:rPr lang="en-US" sz="2400" dirty="0">
                <a:solidFill>
                  <a:srgbClr val="FF0000"/>
                </a:solidFill>
              </a:rPr>
              <a:t>The crawler will update the table if there is a </a:t>
            </a:r>
            <a:r>
              <a:rPr lang="en-US" sz="2400">
                <a:solidFill>
                  <a:srgbClr val="FF0000"/>
                </a:solidFill>
              </a:rPr>
              <a:t>change in the data</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78686" y="5987998"/>
            <a:ext cx="633994" cy="34379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127478B-0B37-4F00-AA59-78B96C09D436}"/>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3" name="Picture 22">
            <a:extLst>
              <a:ext uri="{FF2B5EF4-FFF2-40B4-BE49-F238E27FC236}">
                <a16:creationId xmlns:a16="http://schemas.microsoft.com/office/drawing/2014/main" id="{73AC4F35-BC43-4A28-ABDE-FA8607285793}"/>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55086B-26AA-47CD-9765-C591FEB2D698}"/>
              </a:ext>
            </a:extLst>
          </p:cNvPr>
          <p:cNvPicPr>
            <a:picLocks noChangeAspect="1"/>
          </p:cNvPicPr>
          <p:nvPr/>
        </p:nvPicPr>
        <p:blipFill>
          <a:blip r:embed="rId2"/>
          <a:stretch>
            <a:fillRect/>
          </a:stretch>
        </p:blipFill>
        <p:spPr>
          <a:xfrm>
            <a:off x="2404661" y="1497724"/>
            <a:ext cx="7381875" cy="5143500"/>
          </a:xfrm>
          <a:prstGeom prst="rect">
            <a:avLst/>
          </a:prstGeom>
        </p:spPr>
        <p:style>
          <a:lnRef idx="2">
            <a:schemeClr val="dk1"/>
          </a:lnRef>
          <a:fillRef idx="1">
            <a:schemeClr val="lt1"/>
          </a:fillRef>
          <a:effectRef idx="0">
            <a:schemeClr val="dk1"/>
          </a:effectRef>
          <a:fontRef idx="minor">
            <a:schemeClr val="dk1"/>
          </a:fontRef>
        </p:style>
      </p:pic>
      <p:sp>
        <p:nvSpPr>
          <p:cNvPr id="6" name="Oval 5">
            <a:extLst>
              <a:ext uri="{FF2B5EF4-FFF2-40B4-BE49-F238E27FC236}">
                <a16:creationId xmlns:a16="http://schemas.microsoft.com/office/drawing/2014/main" id="{8C4A3AA1-E28C-47D1-A9DC-1C6A36F9E9B8}"/>
              </a:ext>
            </a:extLst>
          </p:cNvPr>
          <p:cNvSpPr/>
          <p:nvPr/>
        </p:nvSpPr>
        <p:spPr>
          <a:xfrm>
            <a:off x="6095598" y="6211299"/>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82739FD-F304-46D4-A904-2F86AEA1FB60}"/>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2" name="Picture 11">
            <a:extLst>
              <a:ext uri="{FF2B5EF4-FFF2-40B4-BE49-F238E27FC236}">
                <a16:creationId xmlns:a16="http://schemas.microsoft.com/office/drawing/2014/main" id="{CF13A125-3FC3-44B2-8359-6A51FFF36587}"/>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289370-EB1F-477D-BD49-691835BCF7C1}"/>
              </a:ext>
            </a:extLst>
          </p:cNvPr>
          <p:cNvPicPr>
            <a:picLocks noChangeAspect="1"/>
          </p:cNvPicPr>
          <p:nvPr/>
        </p:nvPicPr>
        <p:blipFill rotWithShape="1">
          <a:blip r:embed="rId2"/>
          <a:srcRect t="11251"/>
          <a:stretch/>
        </p:blipFill>
        <p:spPr>
          <a:xfrm>
            <a:off x="466009" y="1661699"/>
            <a:ext cx="10687050" cy="2282402"/>
          </a:xfrm>
          <a:prstGeom prst="rect">
            <a:avLst/>
          </a:prstGeom>
        </p:spPr>
        <p:style>
          <a:lnRef idx="2">
            <a:schemeClr val="dk1"/>
          </a:lnRef>
          <a:fillRef idx="1">
            <a:schemeClr val="lt1"/>
          </a:fillRef>
          <a:effectRef idx="0">
            <a:schemeClr val="dk1"/>
          </a:effectRef>
          <a:fontRef idx="minor">
            <a:schemeClr val="dk1"/>
          </a:fontRef>
        </p:style>
      </p:pic>
      <p:pic>
        <p:nvPicPr>
          <p:cNvPr id="4" name="Picture 3" descr="A screenshot of a social media post&#10;&#10;Description generated with very high confidence">
            <a:extLst>
              <a:ext uri="{FF2B5EF4-FFF2-40B4-BE49-F238E27FC236}">
                <a16:creationId xmlns:a16="http://schemas.microsoft.com/office/drawing/2014/main" id="{DD6EFA94-5AA0-4E32-BF48-B36D50C0C96A}"/>
              </a:ext>
            </a:extLst>
          </p:cNvPr>
          <p:cNvPicPr>
            <a:picLocks noChangeAspect="1"/>
          </p:cNvPicPr>
          <p:nvPr/>
        </p:nvPicPr>
        <p:blipFill rotWithShape="1">
          <a:blip r:embed="rId3">
            <a:extLst>
              <a:ext uri="{28A0092B-C50C-407E-A947-70E740481C1C}">
                <a14:useLocalDpi xmlns:a14="http://schemas.microsoft.com/office/drawing/2010/main" val="0"/>
              </a:ext>
            </a:extLst>
          </a:blip>
          <a:srcRect r="28640" b="39196"/>
          <a:stretch/>
        </p:blipFill>
        <p:spPr>
          <a:xfrm>
            <a:off x="440267" y="4272304"/>
            <a:ext cx="10712792" cy="1564367"/>
          </a:xfrm>
          <a:prstGeom prst="rect">
            <a:avLst/>
          </a:prstGeom>
        </p:spPr>
        <p:style>
          <a:lnRef idx="2">
            <a:schemeClr val="dk1"/>
          </a:lnRef>
          <a:fillRef idx="1">
            <a:schemeClr val="lt1"/>
          </a:fillRef>
          <a:effectRef idx="0">
            <a:schemeClr val="dk1"/>
          </a:effectRef>
          <a:fontRef idx="minor">
            <a:schemeClr val="dk1"/>
          </a:fontRef>
        </p:style>
      </p:pic>
      <p:sp>
        <p:nvSpPr>
          <p:cNvPr id="18" name="TextBox 17">
            <a:extLst>
              <a:ext uri="{FF2B5EF4-FFF2-40B4-BE49-F238E27FC236}">
                <a16:creationId xmlns:a16="http://schemas.microsoft.com/office/drawing/2014/main" id="{32690DA4-FC2A-4428-8AF1-ED6145EFDD85}"/>
              </a:ext>
            </a:extLst>
          </p:cNvPr>
          <p:cNvSpPr txBox="1"/>
          <p:nvPr/>
        </p:nvSpPr>
        <p:spPr>
          <a:xfrm>
            <a:off x="3569146" y="5888380"/>
            <a:ext cx="5943343" cy="461665"/>
          </a:xfrm>
          <a:prstGeom prst="rect">
            <a:avLst/>
          </a:prstGeom>
          <a:noFill/>
        </p:spPr>
        <p:txBody>
          <a:bodyPr wrap="square" rtlCol="0">
            <a:spAutoFit/>
          </a:bodyPr>
          <a:lstStyle/>
          <a:p>
            <a:r>
              <a:rPr lang="en-US" sz="2400" dirty="0">
                <a:solidFill>
                  <a:srgbClr val="FF0000"/>
                </a:solidFill>
              </a:rPr>
              <a:t>Your table should be in the Tables tab</a:t>
            </a:r>
            <a:endParaRPr lang="en-US" dirty="0">
              <a:solidFill>
                <a:srgbClr val="FF0000"/>
              </a:solidFill>
            </a:endParaRPr>
          </a:p>
        </p:txBody>
      </p:sp>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4298731" y="1370250"/>
            <a:ext cx="2277702" cy="6001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1723697" y="5559972"/>
            <a:ext cx="1845449" cy="5592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5238958" y="908585"/>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3128879"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243AF6D-F670-4C7B-874B-3599C9A3F049}"/>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33" name="Picture 32">
            <a:extLst>
              <a:ext uri="{FF2B5EF4-FFF2-40B4-BE49-F238E27FC236}">
                <a16:creationId xmlns:a16="http://schemas.microsoft.com/office/drawing/2014/main" id="{CE33E4AB-3852-4CD6-A931-98B74AC18F83}"/>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B6DE4526-F975-4F47-BCD5-DC703A16BEC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
        <p:nvSpPr>
          <p:cNvPr id="31" name="Rectangle 30">
            <a:extLst>
              <a:ext uri="{FF2B5EF4-FFF2-40B4-BE49-F238E27FC236}">
                <a16:creationId xmlns:a16="http://schemas.microsoft.com/office/drawing/2014/main" id="{8B3CADA6-68CC-44EC-9B2F-05C68FE4F20D}"/>
              </a:ext>
            </a:extLst>
          </p:cNvPr>
          <p:cNvSpPr/>
          <p:nvPr/>
        </p:nvSpPr>
        <p:spPr>
          <a:xfrm>
            <a:off x="4814822" y="5098851"/>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2FE1F23-1145-4551-B08F-432B11DB95F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2" name="Straight Arrow Connector 31">
            <a:extLst>
              <a:ext uri="{FF2B5EF4-FFF2-40B4-BE49-F238E27FC236}">
                <a16:creationId xmlns:a16="http://schemas.microsoft.com/office/drawing/2014/main" id="{048D9D67-2657-4662-8E4D-08C651B10EF9}"/>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4" name="L-Shape 33">
            <a:extLst>
              <a:ext uri="{FF2B5EF4-FFF2-40B4-BE49-F238E27FC236}">
                <a16:creationId xmlns:a16="http://schemas.microsoft.com/office/drawing/2014/main" id="{28824CC7-C869-4681-BF80-A767AD269F6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99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6800" y="1488285"/>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pic>
        <p:nvPicPr>
          <p:cNvPr id="4" name="Picture 3" descr="A screenshot of a computer&#10;&#10;Description generated with very high confidence">
            <a:extLst>
              <a:ext uri="{FF2B5EF4-FFF2-40B4-BE49-F238E27FC236}">
                <a16:creationId xmlns:a16="http://schemas.microsoft.com/office/drawing/2014/main" id="{06128F46-F921-4FB1-9F77-6B8D5C4168DC}"/>
              </a:ext>
            </a:extLst>
          </p:cNvPr>
          <p:cNvPicPr>
            <a:picLocks noChangeAspect="1"/>
          </p:cNvPicPr>
          <p:nvPr/>
        </p:nvPicPr>
        <p:blipFill rotWithShape="1">
          <a:blip r:embed="rId4">
            <a:extLst>
              <a:ext uri="{28A0092B-C50C-407E-A947-70E740481C1C}">
                <a14:useLocalDpi xmlns:a14="http://schemas.microsoft.com/office/drawing/2010/main" val="0"/>
              </a:ext>
            </a:extLst>
          </a:blip>
          <a:srcRect r="9779" b="12359"/>
          <a:stretch/>
        </p:blipFill>
        <p:spPr>
          <a:xfrm>
            <a:off x="125506" y="2441380"/>
            <a:ext cx="10999694" cy="417737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90208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6800" y="1488285"/>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pic>
        <p:nvPicPr>
          <p:cNvPr id="2" name="Picture 1">
            <a:extLst>
              <a:ext uri="{FF2B5EF4-FFF2-40B4-BE49-F238E27FC236}">
                <a16:creationId xmlns:a16="http://schemas.microsoft.com/office/drawing/2014/main" id="{163FB81C-3056-4375-9B26-D32B0D99A403}"/>
              </a:ext>
            </a:extLst>
          </p:cNvPr>
          <p:cNvPicPr>
            <a:picLocks noChangeAspect="1"/>
          </p:cNvPicPr>
          <p:nvPr/>
        </p:nvPicPr>
        <p:blipFill rotWithShape="1">
          <a:blip r:embed="rId4"/>
          <a:srcRect r="24011" b="18592"/>
          <a:stretch/>
        </p:blipFill>
        <p:spPr>
          <a:xfrm>
            <a:off x="119364" y="2428124"/>
            <a:ext cx="9264526" cy="389199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035285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Create/Run Glue Crawler</a:t>
            </a:r>
          </a:p>
          <a:p>
            <a:pPr lvl="1"/>
            <a:r>
              <a:rPr lang="en-US" sz="2600" dirty="0"/>
              <a:t>Query using Athena </a:t>
            </a:r>
          </a:p>
          <a:p>
            <a:pPr lvl="1"/>
            <a:endParaRPr lang="en-US" sz="2600" dirty="0"/>
          </a:p>
          <a:p>
            <a:pPr marL="274320" lvl="1" indent="0">
              <a:buNone/>
            </a:pPr>
            <a:r>
              <a:rPr lang="en-US" sz="2600" dirty="0"/>
              <a:t>(Use US-EAST-2/Ohio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1993097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2EDC0-96C8-43F8-A9F2-258C2DB3C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220" y="2587273"/>
            <a:ext cx="468671" cy="544551"/>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5"/>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8">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10">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1"/>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ADF059-BC71-4E1E-94AA-B2B984EA741C}"/>
              </a:ext>
            </a:extLst>
          </p:cNvPr>
          <p:cNvSpPr/>
          <p:nvPr/>
        </p:nvSpPr>
        <p:spPr>
          <a:xfrm>
            <a:off x="5922691" y="2587273"/>
            <a:ext cx="972546" cy="6589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E484968-A6A9-4F39-8695-3268B2D37E0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FEB94361-F52E-4F88-94C6-9326259DC9C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28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4"/>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social media post&#10;&#10;Description generated with very high confidence">
            <a:extLst>
              <a:ext uri="{FF2B5EF4-FFF2-40B4-BE49-F238E27FC236}">
                <a16:creationId xmlns:a16="http://schemas.microsoft.com/office/drawing/2014/main" id="{8CC72710-A352-45DA-B04F-5E29113B4B0C}"/>
              </a:ext>
            </a:extLst>
          </p:cNvPr>
          <p:cNvPicPr>
            <a:picLocks noChangeAspect="1"/>
          </p:cNvPicPr>
          <p:nvPr/>
        </p:nvPicPr>
        <p:blipFill rotWithShape="1">
          <a:blip r:embed="rId3">
            <a:extLst>
              <a:ext uri="{28A0092B-C50C-407E-A947-70E740481C1C}">
                <a14:useLocalDpi xmlns:a14="http://schemas.microsoft.com/office/drawing/2010/main" val="0"/>
              </a:ext>
            </a:extLst>
          </a:blip>
          <a:srcRect l="9864" t="15725" r="6032" b="16268"/>
          <a:stretch/>
        </p:blipFill>
        <p:spPr>
          <a:xfrm>
            <a:off x="2654124" y="1565569"/>
            <a:ext cx="8938289" cy="4493649"/>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2530327" y="3652553"/>
            <a:ext cx="1432073" cy="17808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0" y="3052388"/>
            <a:ext cx="2530327"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spTree>
    <p:extLst>
      <p:ext uri="{BB962C8B-B14F-4D97-AF65-F5344CB8AC3E}">
        <p14:creationId xmlns:p14="http://schemas.microsoft.com/office/powerpoint/2010/main" val="3821898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social media post&#10;&#10;Description generated with very high confidence">
            <a:extLst>
              <a:ext uri="{FF2B5EF4-FFF2-40B4-BE49-F238E27FC236}">
                <a16:creationId xmlns:a16="http://schemas.microsoft.com/office/drawing/2014/main" id="{28542262-08BB-4CCE-A840-EE79AEEEFDD3}"/>
              </a:ext>
            </a:extLst>
          </p:cNvPr>
          <p:cNvPicPr>
            <a:picLocks noChangeAspect="1"/>
          </p:cNvPicPr>
          <p:nvPr/>
        </p:nvPicPr>
        <p:blipFill rotWithShape="1">
          <a:blip r:embed="rId3">
            <a:extLst>
              <a:ext uri="{28A0092B-C50C-407E-A947-70E740481C1C}">
                <a14:useLocalDpi xmlns:a14="http://schemas.microsoft.com/office/drawing/2010/main" val="0"/>
              </a:ext>
            </a:extLst>
          </a:blip>
          <a:srcRect l="321" r="9082" b="24627"/>
          <a:stretch/>
        </p:blipFill>
        <p:spPr>
          <a:xfrm>
            <a:off x="2565222" y="1469116"/>
            <a:ext cx="8658578" cy="4796788"/>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006221" y="1843763"/>
            <a:ext cx="1842448" cy="3693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0" y="1982262"/>
            <a:ext cx="2006221"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224585" y="3686809"/>
            <a:ext cx="1733266" cy="6224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0" y="3709044"/>
            <a:ext cx="2224585" cy="1200329"/>
          </a:xfrm>
          <a:prstGeom prst="rect">
            <a:avLst/>
          </a:prstGeom>
          <a:noFill/>
        </p:spPr>
        <p:txBody>
          <a:bodyPr wrap="square" rtlCol="0">
            <a:spAutoFit/>
          </a:bodyPr>
          <a:lstStyle/>
          <a:p>
            <a:r>
              <a:rPr lang="en-US" sz="2400" dirty="0">
                <a:solidFill>
                  <a:srgbClr val="FF0000"/>
                </a:solidFill>
              </a:rPr>
              <a:t>Choose to add to the Route Table</a:t>
            </a:r>
          </a:p>
        </p:txBody>
      </p:sp>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vert="horz" lIns="91440" tIns="45720" rIns="91440" bIns="45720" rtlCol="0" anchor="t">
            <a:normAutofit fontScale="92500" lnSpcReduction="20000"/>
          </a:bodyPr>
          <a:lstStyle/>
          <a:p>
            <a:pPr marL="0" indent="0">
              <a:buNone/>
            </a:pPr>
            <a:r>
              <a:rPr lang="en-US" sz="2400"/>
              <a:t>Original Data File(WA_Sales_Products.csv)</a:t>
            </a: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current date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3"/>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698505" y="5811151"/>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538036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rotWithShape="1">
          <a:blip r:embed="rId4">
            <a:extLst>
              <a:ext uri="{28A0092B-C50C-407E-A947-70E740481C1C}">
                <a14:useLocalDpi xmlns:a14="http://schemas.microsoft.com/office/drawing/2010/main" val="0"/>
              </a:ext>
            </a:extLst>
          </a:blip>
          <a:srcRect r="32243"/>
          <a:stretch/>
        </p:blipFill>
        <p:spPr>
          <a:xfrm>
            <a:off x="3531096" y="2400470"/>
            <a:ext cx="7933024"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4641229" y="3200300"/>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3952675" y="4985104"/>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pic>
        <p:nvPicPr>
          <p:cNvPr id="2" name="Picture 1">
            <a:extLst>
              <a:ext uri="{FF2B5EF4-FFF2-40B4-BE49-F238E27FC236}">
                <a16:creationId xmlns:a16="http://schemas.microsoft.com/office/drawing/2014/main" id="{025E1454-C329-44E8-9FDF-2C9BB785FF53}"/>
              </a:ext>
            </a:extLst>
          </p:cNvPr>
          <p:cNvPicPr>
            <a:picLocks noChangeAspect="1"/>
          </p:cNvPicPr>
          <p:nvPr/>
        </p:nvPicPr>
        <p:blipFill>
          <a:blip r:embed="rId5"/>
          <a:stretch>
            <a:fillRect/>
          </a:stretch>
        </p:blipFill>
        <p:spPr>
          <a:xfrm>
            <a:off x="932632" y="1796856"/>
            <a:ext cx="1362265" cy="4591691"/>
          </a:xfrm>
          <a:prstGeom prst="rect">
            <a:avLst/>
          </a:prstGeom>
          <a:ln>
            <a:solidFill>
              <a:schemeClr val="tx1"/>
            </a:solidFill>
          </a:ln>
        </p:spPr>
      </p:pic>
      <p:sp>
        <p:nvSpPr>
          <p:cNvPr id="13" name="Oval 12">
            <a:extLst>
              <a:ext uri="{FF2B5EF4-FFF2-40B4-BE49-F238E27FC236}">
                <a16:creationId xmlns:a16="http://schemas.microsoft.com/office/drawing/2014/main" id="{602D0878-980E-4B37-936C-64DC6241E313}"/>
              </a:ext>
            </a:extLst>
          </p:cNvPr>
          <p:cNvSpPr/>
          <p:nvPr/>
        </p:nvSpPr>
        <p:spPr>
          <a:xfrm>
            <a:off x="1098992" y="3634449"/>
            <a:ext cx="1218558" cy="36933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37EE21-74A0-4445-97A8-F6F5D25875CA}"/>
              </a:ext>
            </a:extLst>
          </p:cNvPr>
          <p:cNvPicPr>
            <a:picLocks noChangeAspect="1"/>
          </p:cNvPicPr>
          <p:nvPr/>
        </p:nvPicPr>
        <p:blipFill>
          <a:blip r:embed="rId2"/>
          <a:stretch>
            <a:fillRect/>
          </a:stretch>
        </p:blipFill>
        <p:spPr>
          <a:xfrm>
            <a:off x="2418418" y="1574542"/>
            <a:ext cx="7355163" cy="4186785"/>
          </a:xfrm>
          <a:prstGeom prst="rect">
            <a:avLst/>
          </a:prstGeom>
        </p:spPr>
        <p:style>
          <a:lnRef idx="2">
            <a:schemeClr val="dk1"/>
          </a:lnRef>
          <a:fillRef idx="1">
            <a:schemeClr val="lt1"/>
          </a:fillRef>
          <a:effectRef idx="0">
            <a:schemeClr val="dk1"/>
          </a:effectRef>
          <a:fontRef idx="minor">
            <a:schemeClr val="dk1"/>
          </a:fontRef>
        </p:style>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7763321" y="681174"/>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440267" y="5793438"/>
            <a:ext cx="3708418" cy="830997"/>
          </a:xfrm>
          <a:prstGeom prst="rect">
            <a:avLst/>
          </a:prstGeom>
          <a:noFill/>
        </p:spPr>
        <p:txBody>
          <a:bodyPr wrap="square" rtlCol="0">
            <a:spAutoFit/>
          </a:bodyPr>
          <a:lstStyle/>
          <a:p>
            <a:r>
              <a:rPr lang="en-US" sz="2400" dirty="0">
                <a:solidFill>
                  <a:srgbClr val="FF0000"/>
                </a:solidFill>
              </a:rPr>
              <a:t>The connection type should be Redshift</a:t>
            </a:r>
          </a:p>
        </p:txBody>
      </p:sp>
      <p:cxnSp>
        <p:nvCxnSpPr>
          <p:cNvPr id="11" name="Straight Arrow Connector 10">
            <a:extLst>
              <a:ext uri="{FF2B5EF4-FFF2-40B4-BE49-F238E27FC236}">
                <a16:creationId xmlns:a16="http://schemas.microsoft.com/office/drawing/2014/main" id="{3F66FEF6-D017-4D5E-B29B-50053F7BDC50}"/>
              </a:ext>
            </a:extLst>
          </p:cNvPr>
          <p:cNvCxnSpPr>
            <a:cxnSpLocks/>
          </p:cNvCxnSpPr>
          <p:nvPr/>
        </p:nvCxnSpPr>
        <p:spPr>
          <a:xfrm flipH="1">
            <a:off x="4004441" y="1542431"/>
            <a:ext cx="5013435" cy="99056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0"/>
          </p:cNvCxnSpPr>
          <p:nvPr/>
        </p:nvCxnSpPr>
        <p:spPr>
          <a:xfrm flipV="1">
            <a:off x="2294476" y="3429000"/>
            <a:ext cx="827096" cy="23644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5630202" y="5076602"/>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D39F1655-DDEA-41BF-8ECE-DD345D1EDB6F}"/>
              </a:ext>
            </a:extLst>
          </p:cNvPr>
          <p:cNvPicPr>
            <a:picLocks noChangeAspect="1"/>
          </p:cNvPicPr>
          <p:nvPr/>
        </p:nvPicPr>
        <p:blipFill rotWithShape="1">
          <a:blip r:embed="rId2">
            <a:extLst>
              <a:ext uri="{28A0092B-C50C-407E-A947-70E740481C1C}">
                <a14:useLocalDpi xmlns:a14="http://schemas.microsoft.com/office/drawing/2010/main" val="0"/>
              </a:ext>
            </a:extLst>
          </a:blip>
          <a:srcRect l="5648" t="1382" r="19394" b="19167"/>
          <a:stretch/>
        </p:blipFill>
        <p:spPr>
          <a:xfrm>
            <a:off x="2308078" y="1959449"/>
            <a:ext cx="6798365" cy="3722348"/>
          </a:xfrm>
          <a:prstGeom prst="rect">
            <a:avLst/>
          </a:prstGeom>
        </p:spPr>
        <p:style>
          <a:lnRef idx="2">
            <a:schemeClr val="dk1"/>
          </a:lnRef>
          <a:fillRef idx="1">
            <a:schemeClr val="lt1"/>
          </a:fillRef>
          <a:effectRef idx="0">
            <a:schemeClr val="dk1"/>
          </a:effectRef>
          <a:fontRef idx="minor">
            <a:schemeClr val="dk1"/>
          </a:fontRef>
        </p:style>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7763321" y="1096673"/>
            <a:ext cx="3562404" cy="830997"/>
          </a:xfrm>
          <a:prstGeom prst="rect">
            <a:avLst/>
          </a:prstGeom>
          <a:noFill/>
        </p:spPr>
        <p:txBody>
          <a:bodyPr wrap="square" rtlCol="0">
            <a:spAutoFit/>
          </a:bodyPr>
          <a:lstStyle/>
          <a:p>
            <a:r>
              <a:rPr lang="en-US" sz="2400" dirty="0">
                <a:solidFill>
                  <a:srgbClr val="FF0000"/>
                </a:solidFill>
              </a:rPr>
              <a:t>Name of the cluster: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142820" y="5793438"/>
            <a:ext cx="4330516" cy="830997"/>
          </a:xfrm>
          <a:prstGeom prst="rect">
            <a:avLst/>
          </a:prstGeom>
          <a:noFill/>
        </p:spPr>
        <p:txBody>
          <a:bodyPr wrap="square" rtlCol="0">
            <a:spAutoFit/>
          </a:bodyPr>
          <a:lstStyle/>
          <a:p>
            <a:r>
              <a:rPr lang="en-US" sz="2400" dirty="0">
                <a:solidFill>
                  <a:srgbClr val="FF0000"/>
                </a:solidFill>
              </a:rPr>
              <a:t>Name of the database:</a:t>
            </a:r>
          </a:p>
          <a:p>
            <a:r>
              <a:rPr lang="en-US" sz="2400" dirty="0" err="1">
                <a:solidFill>
                  <a:srgbClr val="FF0000"/>
                </a:solidFill>
              </a:rPr>
              <a:t>glue_tutorial_database_xxx</a:t>
            </a:r>
            <a:endParaRPr lang="en-US" sz="2400" dirty="0">
              <a:solidFill>
                <a:srgbClr val="FF0000"/>
              </a:solidFill>
            </a:endParaRPr>
          </a:p>
        </p:txBody>
      </p:sp>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668110" y="1512172"/>
            <a:ext cx="4095211" cy="1472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p:cNvCxnSpPr>
          <p:nvPr/>
        </p:nvCxnSpPr>
        <p:spPr>
          <a:xfrm flipV="1">
            <a:off x="1426670" y="3657600"/>
            <a:ext cx="1157504" cy="21358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5720513" y="5244487"/>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
        <p:nvSpPr>
          <p:cNvPr id="17" name="TextBox 16">
            <a:extLst>
              <a:ext uri="{FF2B5EF4-FFF2-40B4-BE49-F238E27FC236}">
                <a16:creationId xmlns:a16="http://schemas.microsoft.com/office/drawing/2014/main" id="{79E70D3C-CD26-49C9-8E14-68143313783E}"/>
              </a:ext>
            </a:extLst>
          </p:cNvPr>
          <p:cNvSpPr txBox="1"/>
          <p:nvPr/>
        </p:nvSpPr>
        <p:spPr>
          <a:xfrm>
            <a:off x="9183603" y="3947223"/>
            <a:ext cx="2730686" cy="1200329"/>
          </a:xfrm>
          <a:prstGeom prst="rect">
            <a:avLst/>
          </a:prstGeom>
          <a:noFill/>
        </p:spPr>
        <p:txBody>
          <a:bodyPr wrap="square" rtlCol="0">
            <a:spAutoFit/>
          </a:bodyPr>
          <a:lstStyle/>
          <a:p>
            <a:r>
              <a:rPr lang="en-US" sz="2400" dirty="0">
                <a:solidFill>
                  <a:srgbClr val="FF0000"/>
                </a:solidFill>
              </a:rPr>
              <a:t>Username and password created for Redshift</a:t>
            </a:r>
          </a:p>
        </p:txBody>
      </p:sp>
      <p:cxnSp>
        <p:nvCxnSpPr>
          <p:cNvPr id="19" name="Straight Arrow Connector 18">
            <a:extLst>
              <a:ext uri="{FF2B5EF4-FFF2-40B4-BE49-F238E27FC236}">
                <a16:creationId xmlns:a16="http://schemas.microsoft.com/office/drawing/2014/main" id="{A0413507-DEAA-4F7E-9855-030E188CADDD}"/>
              </a:ext>
            </a:extLst>
          </p:cNvPr>
          <p:cNvCxnSpPr>
            <a:cxnSpLocks/>
            <a:stCxn id="17" idx="1"/>
          </p:cNvCxnSpPr>
          <p:nvPr/>
        </p:nvCxnSpPr>
        <p:spPr>
          <a:xfrm flipH="1" flipV="1">
            <a:off x="3270935" y="4296168"/>
            <a:ext cx="5912668" cy="2512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32BC7C1-CA5C-4B96-9F92-4EFF517A68AC}"/>
              </a:ext>
            </a:extLst>
          </p:cNvPr>
          <p:cNvCxnSpPr>
            <a:cxnSpLocks/>
            <a:stCxn id="17" idx="1"/>
          </p:cNvCxnSpPr>
          <p:nvPr/>
        </p:nvCxnSpPr>
        <p:spPr>
          <a:xfrm flipH="1">
            <a:off x="3270935" y="4547388"/>
            <a:ext cx="5912668" cy="36836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80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18" grpId="1"/>
      <p:bldP spid="9" grpId="0" animBg="1"/>
      <p:bldP spid="17" grpId="0"/>
      <p:bldP spid="17"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608C9F-2006-45F8-9301-65582B72C20D}"/>
              </a:ext>
            </a:extLst>
          </p:cNvPr>
          <p:cNvPicPr>
            <a:picLocks noChangeAspect="1"/>
          </p:cNvPicPr>
          <p:nvPr/>
        </p:nvPicPr>
        <p:blipFill>
          <a:blip r:embed="rId2"/>
          <a:stretch>
            <a:fillRect/>
          </a:stretch>
        </p:blipFill>
        <p:spPr>
          <a:xfrm>
            <a:off x="2188824" y="1543049"/>
            <a:ext cx="7814352" cy="4510909"/>
          </a:xfrm>
          <a:prstGeom prst="rect">
            <a:avLst/>
          </a:prstGeom>
        </p:spPr>
        <p:style>
          <a:lnRef idx="2">
            <a:schemeClr val="dk1"/>
          </a:lnRef>
          <a:fillRef idx="1">
            <a:schemeClr val="lt1"/>
          </a:fillRef>
          <a:effectRef idx="0">
            <a:schemeClr val="dk1"/>
          </a:effectRef>
          <a:fontRef idx="minor">
            <a:schemeClr val="dk1"/>
          </a:fontRef>
        </p:style>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9" name="Oval 8">
            <a:extLst>
              <a:ext uri="{FF2B5EF4-FFF2-40B4-BE49-F238E27FC236}">
                <a16:creationId xmlns:a16="http://schemas.microsoft.com/office/drawing/2014/main" id="{611D3B72-BE3B-4C23-ADD9-040F435FE3DD}"/>
              </a:ext>
            </a:extLst>
          </p:cNvPr>
          <p:cNvSpPr/>
          <p:nvPr/>
        </p:nvSpPr>
        <p:spPr>
          <a:xfrm>
            <a:off x="6005689" y="5237680"/>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8824520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2AC85310-AB0D-4359-9CBE-72F8AB92F10C}"/>
              </a:ext>
            </a:extLst>
          </p:cNvPr>
          <p:cNvPicPr>
            <a:picLocks noChangeAspect="1"/>
          </p:cNvPicPr>
          <p:nvPr/>
        </p:nvPicPr>
        <p:blipFill rotWithShape="1">
          <a:blip r:embed="rId3">
            <a:extLst>
              <a:ext uri="{28A0092B-C50C-407E-A947-70E740481C1C}">
                <a14:useLocalDpi xmlns:a14="http://schemas.microsoft.com/office/drawing/2010/main" val="0"/>
              </a:ext>
            </a:extLst>
          </a:blip>
          <a:srcRect l="1356" r="22943" b="22542"/>
          <a:stretch/>
        </p:blipFill>
        <p:spPr>
          <a:xfrm>
            <a:off x="377949" y="2620303"/>
            <a:ext cx="11255480" cy="1761599"/>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4"/>
          <a:stretch>
            <a:fillRect/>
          </a:stretch>
        </p:blipFill>
        <p:spPr>
          <a:xfrm>
            <a:off x="1650272" y="69582"/>
            <a:ext cx="1097280" cy="1097280"/>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408523" y="2933968"/>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
        <p:nvSpPr>
          <p:cNvPr id="11" name="TextBox 10">
            <a:extLst>
              <a:ext uri="{FF2B5EF4-FFF2-40B4-BE49-F238E27FC236}">
                <a16:creationId xmlns:a16="http://schemas.microsoft.com/office/drawing/2014/main" id="{69C7435C-8736-4C2F-9F02-2EC98F42A399}"/>
              </a:ext>
            </a:extLst>
          </p:cNvPr>
          <p:cNvSpPr txBox="1"/>
          <p:nvPr/>
        </p:nvSpPr>
        <p:spPr>
          <a:xfrm>
            <a:off x="1683037" y="4600969"/>
            <a:ext cx="3562404" cy="830997"/>
          </a:xfrm>
          <a:prstGeom prst="rect">
            <a:avLst/>
          </a:prstGeom>
          <a:noFill/>
        </p:spPr>
        <p:txBody>
          <a:bodyPr wrap="square" rtlCol="0">
            <a:spAutoFit/>
          </a:bodyPr>
          <a:lstStyle/>
          <a:p>
            <a:r>
              <a:rPr lang="en-US" sz="2400" dirty="0">
                <a:solidFill>
                  <a:srgbClr val="FF0000"/>
                </a:solidFill>
              </a:rPr>
              <a:t>Select newly created connection</a:t>
            </a:r>
          </a:p>
        </p:txBody>
      </p:sp>
      <p:cxnSp>
        <p:nvCxnSpPr>
          <p:cNvPr id="12" name="Straight Arrow Connector 11">
            <a:extLst>
              <a:ext uri="{FF2B5EF4-FFF2-40B4-BE49-F238E27FC236}">
                <a16:creationId xmlns:a16="http://schemas.microsoft.com/office/drawing/2014/main" id="{0F6AC54F-6E42-4126-9C86-92BB56D95966}"/>
              </a:ext>
            </a:extLst>
          </p:cNvPr>
          <p:cNvCxnSpPr>
            <a:cxnSpLocks/>
            <a:stCxn id="11" idx="1"/>
          </p:cNvCxnSpPr>
          <p:nvPr/>
        </p:nvCxnSpPr>
        <p:spPr>
          <a:xfrm flipH="1" flipV="1">
            <a:off x="607531" y="4040428"/>
            <a:ext cx="1075506" cy="97604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52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very high confidence">
            <a:extLst>
              <a:ext uri="{FF2B5EF4-FFF2-40B4-BE49-F238E27FC236}">
                <a16:creationId xmlns:a16="http://schemas.microsoft.com/office/drawing/2014/main" id="{54766586-09F4-4BA6-8E87-60CF625AF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8886" y="2428083"/>
            <a:ext cx="6233605" cy="2969856"/>
          </a:xfrm>
          <a:prstGeom prst="rect">
            <a:avLst/>
          </a:prstGeom>
          <a:ln>
            <a:solidFill>
              <a:schemeClr val="tx1"/>
            </a:solidFill>
          </a:ln>
        </p:spPr>
      </p:pic>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4"/>
          <a:stretch>
            <a:fillRect/>
          </a:stretch>
        </p:blipFill>
        <p:spPr>
          <a:xfrm>
            <a:off x="1650272" y="69582"/>
            <a:ext cx="1097280" cy="1097280"/>
          </a:xfrm>
          <a:prstGeom prst="rect">
            <a:avLst/>
          </a:prstGeom>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7097683" y="3720877"/>
            <a:ext cx="2024808" cy="27402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9122491" y="3305378"/>
            <a:ext cx="3001257" cy="830997"/>
          </a:xfrm>
          <a:prstGeom prst="rect">
            <a:avLst/>
          </a:prstGeom>
          <a:noFill/>
        </p:spPr>
        <p:txBody>
          <a:bodyPr wrap="square" rtlCol="0">
            <a:spAutoFit/>
          </a:bodyPr>
          <a:lstStyle/>
          <a:p>
            <a:r>
              <a:rPr lang="en-US" sz="2400" dirty="0">
                <a:solidFill>
                  <a:srgbClr val="FF0000"/>
                </a:solidFill>
              </a:rPr>
              <a:t>Select your recently created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226294" y="4832411"/>
            <a:ext cx="1502051"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
        <p:nvSpPr>
          <p:cNvPr id="13" name="TextBox 12">
            <a:extLst>
              <a:ext uri="{FF2B5EF4-FFF2-40B4-BE49-F238E27FC236}">
                <a16:creationId xmlns:a16="http://schemas.microsoft.com/office/drawing/2014/main" id="{1265E268-438B-48C2-BCAB-E93AF3938147}"/>
              </a:ext>
            </a:extLst>
          </p:cNvPr>
          <p:cNvSpPr txBox="1"/>
          <p:nvPr/>
        </p:nvSpPr>
        <p:spPr>
          <a:xfrm>
            <a:off x="6360489" y="3873821"/>
            <a:ext cx="737001" cy="276999"/>
          </a:xfrm>
          <a:prstGeom prst="rect">
            <a:avLst/>
          </a:prstGeom>
          <a:noFill/>
        </p:spPr>
        <p:txBody>
          <a:bodyPr wrap="square" rtlCol="0">
            <a:spAutoFit/>
          </a:bodyPr>
          <a:lstStyle/>
          <a:p>
            <a:r>
              <a:rPr lang="en-US" sz="1200" dirty="0">
                <a:solidFill>
                  <a:schemeClr val="tx1">
                    <a:lumMod val="75000"/>
                    <a:lumOff val="25000"/>
                  </a:schemeClr>
                </a:solidFill>
                <a:latin typeface="Bahnschrift SemiCondensed" panose="020B0502040204020203" pitchFamily="34" charset="0"/>
                <a:ea typeface="Batang" panose="02030600000101010101" pitchFamily="18" charset="-127"/>
                <a:cs typeface="Angsana New" panose="02020603050405020304" pitchFamily="18" charset="-34"/>
              </a:rPr>
              <a:t>-xxx</a:t>
            </a:r>
          </a:p>
        </p:txBody>
      </p:sp>
    </p:spTree>
    <p:extLst>
      <p:ext uri="{BB962C8B-B14F-4D97-AF65-F5344CB8AC3E}">
        <p14:creationId xmlns:p14="http://schemas.microsoft.com/office/powerpoint/2010/main" val="110233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4B16793D-0E0D-4BF0-8C41-B86B11692F71}"/>
              </a:ext>
            </a:extLst>
          </p:cNvPr>
          <p:cNvPicPr>
            <a:picLocks noChangeAspect="1"/>
          </p:cNvPicPr>
          <p:nvPr/>
        </p:nvPicPr>
        <p:blipFill rotWithShape="1">
          <a:blip r:embed="rId2">
            <a:extLst>
              <a:ext uri="{28A0092B-C50C-407E-A947-70E740481C1C}">
                <a14:useLocalDpi xmlns:a14="http://schemas.microsoft.com/office/drawing/2010/main" val="0"/>
              </a:ext>
            </a:extLst>
          </a:blip>
          <a:srcRect l="1534" r="45047"/>
          <a:stretch/>
        </p:blipFill>
        <p:spPr>
          <a:xfrm>
            <a:off x="1129810" y="2404021"/>
            <a:ext cx="9751758" cy="3454564"/>
          </a:xfrm>
          <a:prstGeom prst="rect">
            <a:avLst/>
          </a:prstGeom>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3"/>
          <a:stretch>
            <a:fillRect/>
          </a:stretch>
        </p:blipFill>
        <p:spPr>
          <a:xfrm>
            <a:off x="1650272" y="69582"/>
            <a:ext cx="1097280" cy="1097280"/>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15990A8D-D81F-4856-8950-A92AAC59CE51}"/>
              </a:ext>
            </a:extLst>
          </p:cNvPr>
          <p:cNvSpPr>
            <a:spLocks noGrp="1"/>
          </p:cNvSpPr>
          <p:nvPr>
            <p:ph idx="1"/>
          </p:nvPr>
        </p:nvSpPr>
        <p:spPr>
          <a:xfrm>
            <a:off x="1069848" y="2121408"/>
            <a:ext cx="8378952" cy="4050792"/>
          </a:xfrm>
        </p:spPr>
        <p:txBody>
          <a:bodyPr/>
          <a:lstStyle/>
          <a:p>
            <a:pPr lvl="1"/>
            <a:r>
              <a:rPr lang="en-US" sz="2600" dirty="0"/>
              <a:t>Create S3 Endpoint</a:t>
            </a:r>
          </a:p>
          <a:p>
            <a:pPr lvl="1"/>
            <a:r>
              <a:rPr lang="en-US" sz="2600" dirty="0"/>
              <a:t>Add Redshift Connection</a:t>
            </a:r>
          </a:p>
          <a:p>
            <a:pPr lvl="1"/>
            <a:r>
              <a:rPr lang="en-US" sz="2600" dirty="0"/>
              <a:t>Test Redshift Connection</a:t>
            </a:r>
          </a:p>
          <a:p>
            <a:pPr lvl="1"/>
            <a:endParaRPr lang="en-US" sz="2600" dirty="0"/>
          </a:p>
          <a:p>
            <a:pPr marL="274320" lvl="1" indent="0">
              <a:buNone/>
            </a:pPr>
            <a:r>
              <a:rPr lang="en-US" sz="2600" dirty="0"/>
              <a:t>(Use US-EAST-2/ Ohio Region)</a:t>
            </a:r>
          </a:p>
          <a:p>
            <a:pPr lvl="1"/>
            <a:endParaRPr lang="en-US" sz="2600" dirty="0"/>
          </a:p>
          <a:p>
            <a:pPr lvl="1"/>
            <a:endParaRPr lang="en-US" sz="2600" dirty="0"/>
          </a:p>
          <a:p>
            <a:pPr lvl="1"/>
            <a:endParaRPr lang="en-US" sz="2400" dirty="0"/>
          </a:p>
          <a:p>
            <a:pPr lvl="2"/>
            <a:endParaRPr lang="en-US" dirty="0"/>
          </a:p>
        </p:txBody>
      </p:sp>
      <p:sp>
        <p:nvSpPr>
          <p:cNvPr id="5" name="TextBox 4">
            <a:extLst>
              <a:ext uri="{FF2B5EF4-FFF2-40B4-BE49-F238E27FC236}">
                <a16:creationId xmlns:a16="http://schemas.microsoft.com/office/drawing/2014/main" id="{C98EC918-0CDC-4097-B6F1-BF58252EEC8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3119954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Content Placeholder 7">
            <a:extLst>
              <a:ext uri="{FF2B5EF4-FFF2-40B4-BE49-F238E27FC236}">
                <a16:creationId xmlns:a16="http://schemas.microsoft.com/office/drawing/2014/main" id="{7D91395C-DA88-4C54-A2C4-9E8332154D5B}"/>
              </a:ext>
            </a:extLst>
          </p:cNvPr>
          <p:cNvPicPr>
            <a:picLocks noGrp="1" noChangeAspect="1"/>
          </p:cNvPicPr>
          <p:nvPr>
            <p:ph idx="1"/>
          </p:nvPr>
        </p:nvPicPr>
        <p:blipFill rotWithShape="1">
          <a:blip r:embed="rId12">
            <a:extLst>
              <a:ext uri="{28A0092B-C50C-407E-A947-70E740481C1C}">
                <a14:useLocalDpi xmlns:a14="http://schemas.microsoft.com/office/drawing/2010/main" val="0"/>
              </a:ext>
            </a:extLst>
          </a:blip>
          <a:srcRect t="-533" r="47964" b="7010"/>
          <a:stretch/>
        </p:blipFill>
        <p:spPr>
          <a:xfrm>
            <a:off x="5440521" y="1994051"/>
            <a:ext cx="716004" cy="517959"/>
          </a:xfrm>
          <a:ln>
            <a:solidFill>
              <a:schemeClr val="tx1"/>
            </a:solidFill>
          </a:ln>
        </p:spPr>
      </p:pic>
      <p:pic>
        <p:nvPicPr>
          <p:cNvPr id="36" name="Picture 35">
            <a:extLst>
              <a:ext uri="{FF2B5EF4-FFF2-40B4-BE49-F238E27FC236}">
                <a16:creationId xmlns:a16="http://schemas.microsoft.com/office/drawing/2014/main" id="{42EAAE40-57ED-4356-AD18-166CE7E405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90498" y="1917291"/>
            <a:ext cx="528807" cy="618004"/>
          </a:xfrm>
          <a:prstGeom prst="rect">
            <a:avLst/>
          </a:prstGeom>
        </p:spPr>
      </p:pic>
      <p:sp>
        <p:nvSpPr>
          <p:cNvPr id="38" name="Rectangle 37">
            <a:extLst>
              <a:ext uri="{FF2B5EF4-FFF2-40B4-BE49-F238E27FC236}">
                <a16:creationId xmlns:a16="http://schemas.microsoft.com/office/drawing/2014/main" id="{534F477C-E150-4742-8C37-D30177C8D990}"/>
              </a:ext>
            </a:extLst>
          </p:cNvPr>
          <p:cNvSpPr/>
          <p:nvPr/>
        </p:nvSpPr>
        <p:spPr>
          <a:xfrm>
            <a:off x="4844512" y="1929416"/>
            <a:ext cx="1374897" cy="6543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7304F97-3038-478E-8ABF-47F979B5AC9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40" name="Straight Arrow Connector 39">
            <a:extLst>
              <a:ext uri="{FF2B5EF4-FFF2-40B4-BE49-F238E27FC236}">
                <a16:creationId xmlns:a16="http://schemas.microsoft.com/office/drawing/2014/main" id="{657C3365-0DDB-4B26-B329-3901E022A38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4" name="L-Shape 43">
            <a:extLst>
              <a:ext uri="{FF2B5EF4-FFF2-40B4-BE49-F238E27FC236}">
                <a16:creationId xmlns:a16="http://schemas.microsoft.com/office/drawing/2014/main" id="{3EA7B4F7-AB8E-4971-B84B-841A7ECA485D}"/>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9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E23F8-4D91-42D6-9F2E-F6604CA95BD8}"/>
              </a:ext>
            </a:extLst>
          </p:cNvPr>
          <p:cNvPicPr>
            <a:picLocks noChangeAspect="1"/>
          </p:cNvPicPr>
          <p:nvPr/>
        </p:nvPicPr>
        <p:blipFill rotWithShape="1">
          <a:blip r:embed="rId2"/>
          <a:srcRect r="19783" b="37636"/>
          <a:stretch/>
        </p:blipFill>
        <p:spPr>
          <a:xfrm>
            <a:off x="1423661" y="2647108"/>
            <a:ext cx="9780104" cy="2757290"/>
          </a:xfrm>
          <a:prstGeom prst="rect">
            <a:avLst/>
          </a:prstGeom>
          <a:ln>
            <a:solidFill>
              <a:schemeClr val="tx1"/>
            </a:solidFill>
          </a:ln>
        </p:spPr>
      </p:pic>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7" name="Oval 6">
            <a:extLst>
              <a:ext uri="{FF2B5EF4-FFF2-40B4-BE49-F238E27FC236}">
                <a16:creationId xmlns:a16="http://schemas.microsoft.com/office/drawing/2014/main" id="{C2A304D6-4463-4D09-89A6-AC54ACCA2BF8}"/>
              </a:ext>
            </a:extLst>
          </p:cNvPr>
          <p:cNvSpPr/>
          <p:nvPr/>
        </p:nvSpPr>
        <p:spPr>
          <a:xfrm>
            <a:off x="1483672" y="4681880"/>
            <a:ext cx="524409" cy="24792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
        <p:nvSpPr>
          <p:cNvPr id="11" name="Oval 10">
            <a:extLst>
              <a:ext uri="{FF2B5EF4-FFF2-40B4-BE49-F238E27FC236}">
                <a16:creationId xmlns:a16="http://schemas.microsoft.com/office/drawing/2014/main" id="{BAE0DEDE-EFA2-4B47-A9C5-35CCEE18125A}"/>
              </a:ext>
            </a:extLst>
          </p:cNvPr>
          <p:cNvSpPr/>
          <p:nvPr/>
        </p:nvSpPr>
        <p:spPr>
          <a:xfrm>
            <a:off x="2881777" y="3217512"/>
            <a:ext cx="524409" cy="24792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E2C7BF-24A8-4D7C-B944-6A1B81267164}"/>
              </a:ext>
            </a:extLst>
          </p:cNvPr>
          <p:cNvPicPr>
            <a:picLocks noChangeAspect="1"/>
          </p:cNvPicPr>
          <p:nvPr/>
        </p:nvPicPr>
        <p:blipFill>
          <a:blip r:embed="rId3"/>
          <a:stretch>
            <a:fillRect/>
          </a:stretch>
        </p:blipFill>
        <p:spPr>
          <a:xfrm>
            <a:off x="2952113" y="1480792"/>
            <a:ext cx="6124575" cy="5191125"/>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4"/>
          <a:stretch>
            <a:fillRect/>
          </a:stretch>
        </p:blipFill>
        <p:spPr>
          <a:xfrm>
            <a:off x="1650272" y="69582"/>
            <a:ext cx="1097280" cy="1097280"/>
          </a:xfrm>
          <a:prstGeom prst="rect">
            <a:avLst/>
          </a:prstGeom>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004441" y="1256049"/>
            <a:ext cx="794418" cy="833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5097517" y="2122493"/>
            <a:ext cx="4474049" cy="50544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a:off x="5097517" y="3750798"/>
            <a:ext cx="4394883" cy="11228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1742993" y="2498211"/>
            <a:ext cx="1497897" cy="10066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p:cNvCxnSpPr>
          <p:nvPr/>
        </p:nvCxnSpPr>
        <p:spPr>
          <a:xfrm>
            <a:off x="1470991" y="4487529"/>
            <a:ext cx="1769899" cy="77813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1835336" y="5796797"/>
            <a:ext cx="1387642" cy="5686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6014400" y="5246901"/>
            <a:ext cx="3356755" cy="10997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616932" y="753429"/>
            <a:ext cx="6496601" cy="461665"/>
          </a:xfrm>
          <a:prstGeom prst="rect">
            <a:avLst/>
          </a:prstGeom>
          <a:noFill/>
        </p:spPr>
        <p:txBody>
          <a:bodyPr wrap="square" rtlCol="0" anchor="t">
            <a:spAutoFit/>
          </a:bodyPr>
          <a:lstStyle/>
          <a:p>
            <a:r>
              <a:rPr lang="en-US" sz="2400">
                <a:solidFill>
                  <a:srgbClr val="FF0000"/>
                </a:solidFill>
              </a:rPr>
              <a:t>Give your job a name: glue_tutorial_XXX</a:t>
            </a:r>
            <a:endParaRPr lang="en-US" sz="2400" dirty="0">
              <a:solidFill>
                <a:srgbClr val="FF0000"/>
              </a:solidFill>
            </a:endParaRP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10606" y="3268682"/>
            <a:ext cx="2284903" cy="1569660"/>
          </a:xfrm>
          <a:prstGeom prst="rect">
            <a:avLst/>
          </a:prstGeom>
          <a:noFill/>
        </p:spPr>
        <p:txBody>
          <a:bodyPr wrap="square" rtlCol="0" anchor="t">
            <a:spAutoFit/>
          </a:bodyPr>
          <a:lstStyle/>
          <a:p>
            <a:r>
              <a:rPr lang="en-US" sz="2400" dirty="0">
                <a:solidFill>
                  <a:srgbClr val="FF0000"/>
                </a:solidFill>
              </a:rPr>
              <a:t>Give your script a name </a:t>
            </a:r>
            <a:r>
              <a:rPr lang="en-US" sz="2400">
                <a:solidFill>
                  <a:srgbClr val="FF0000"/>
                </a:solidFill>
              </a:rPr>
              <a:t>glue_tutorial_XXX</a:t>
            </a:r>
            <a:endParaRPr lang="en-US" sz="2400" dirty="0">
              <a:solidFill>
                <a:srgbClr val="FF0000"/>
              </a:solidFill>
            </a:endParaRP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19" name="TextBox 18">
            <a:extLst>
              <a:ext uri="{FF2B5EF4-FFF2-40B4-BE49-F238E27FC236}">
                <a16:creationId xmlns:a16="http://schemas.microsoft.com/office/drawing/2014/main" id="{5A032EFA-B5B1-45D2-96EA-D0ADCDD120A2}"/>
              </a:ext>
            </a:extLst>
          </p:cNvPr>
          <p:cNvSpPr txBox="1"/>
          <p:nvPr/>
        </p:nvSpPr>
        <p:spPr>
          <a:xfrm>
            <a:off x="453915" y="225599"/>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
        <p:nvSpPr>
          <p:cNvPr id="3" name="TextBox 2">
            <a:extLst>
              <a:ext uri="{FF2B5EF4-FFF2-40B4-BE49-F238E27FC236}">
                <a16:creationId xmlns:a16="http://schemas.microsoft.com/office/drawing/2014/main" id="{2D9552C1-C9DF-446C-8CA8-F872251A6B78}"/>
              </a:ext>
            </a:extLst>
          </p:cNvPr>
          <p:cNvSpPr txBox="1"/>
          <p:nvPr/>
        </p:nvSpPr>
        <p:spPr>
          <a:xfrm>
            <a:off x="4865518" y="2582050"/>
            <a:ext cx="519287" cy="261610"/>
          </a:xfrm>
          <a:prstGeom prst="rect">
            <a:avLst/>
          </a:prstGeom>
          <a:noFill/>
        </p:spPr>
        <p:txBody>
          <a:bodyPr wrap="square" rtlCol="0">
            <a:spAutoFit/>
          </a:bodyPr>
          <a:lstStyle/>
          <a:p>
            <a:r>
              <a:rPr lang="en-US" sz="1100" dirty="0">
                <a:solidFill>
                  <a:schemeClr val="tx1">
                    <a:lumMod val="75000"/>
                    <a:lumOff val="25000"/>
                  </a:schemeClr>
                </a:solidFill>
                <a:latin typeface="Bahnschrift SemiCondensed" panose="020B0502040204020203" pitchFamily="34" charset="0"/>
                <a:ea typeface="Batang" panose="02030600000101010101" pitchFamily="18" charset="-127"/>
                <a:cs typeface="Angsana New" panose="02020603050405020304" pitchFamily="18" charset="-34"/>
              </a:rPr>
              <a:t>-xxx</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158A311D-A212-4A83-AE32-4E4956E9EBDC}"/>
              </a:ext>
            </a:extLst>
          </p:cNvPr>
          <p:cNvPicPr>
            <a:picLocks noChangeAspect="1"/>
          </p:cNvPicPr>
          <p:nvPr/>
        </p:nvPicPr>
        <p:blipFill>
          <a:blip r:embed="rId3"/>
          <a:stretch>
            <a:fillRect/>
          </a:stretch>
        </p:blipFill>
        <p:spPr>
          <a:xfrm>
            <a:off x="3633061" y="371128"/>
            <a:ext cx="4757979" cy="6270728"/>
          </a:xfrm>
          <a:prstGeom prst="rect">
            <a:avLst/>
          </a:prstGeom>
        </p:spPr>
      </p:pic>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4"/>
          <a:stretch>
            <a:fillRect/>
          </a:stretch>
        </p:blipFill>
        <p:spPr>
          <a:xfrm>
            <a:off x="1650272" y="69582"/>
            <a:ext cx="1097280" cy="1097280"/>
          </a:xfrm>
          <a:prstGeom prst="rect">
            <a:avLst/>
          </a:prstGeom>
        </p:spPr>
      </p:pic>
      <p:grpSp>
        <p:nvGrpSpPr>
          <p:cNvPr id="8" name="Group 7">
            <a:extLst>
              <a:ext uri="{FF2B5EF4-FFF2-40B4-BE49-F238E27FC236}">
                <a16:creationId xmlns:a16="http://schemas.microsoft.com/office/drawing/2014/main" id="{41C46B05-E05A-4667-9664-D96477DA558B}"/>
              </a:ext>
            </a:extLst>
          </p:cNvPr>
          <p:cNvGrpSpPr/>
          <p:nvPr/>
        </p:nvGrpSpPr>
        <p:grpSpPr>
          <a:xfrm>
            <a:off x="825736" y="2611975"/>
            <a:ext cx="2895032" cy="2308324"/>
            <a:chOff x="238633" y="1347376"/>
            <a:chExt cx="2805070"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770223" y="2501538"/>
              <a:ext cx="273480" cy="73882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3" y="1347376"/>
              <a:ext cx="253159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825736" y="5658201"/>
            <a:ext cx="2895032" cy="1200329"/>
            <a:chOff x="134769" y="4798427"/>
            <a:chExt cx="2895032"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p:cNvCxnSpPr>
            <p:nvPr/>
          </p:nvCxnSpPr>
          <p:spPr>
            <a:xfrm flipV="1">
              <a:off x="2402006" y="4798427"/>
              <a:ext cx="627795" cy="5712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9" y="4798427"/>
              <a:ext cx="2612783"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85B0F952-63D2-4675-BFBA-36D012D2AEC5}"/>
              </a:ext>
            </a:extLst>
          </p:cNvPr>
          <p:cNvPicPr>
            <a:picLocks noChangeAspect="1"/>
          </p:cNvPicPr>
          <p:nvPr/>
        </p:nvPicPr>
        <p:blipFill rotWithShape="1">
          <a:blip r:embed="rId3">
            <a:extLst>
              <a:ext uri="{28A0092B-C50C-407E-A947-70E740481C1C}">
                <a14:useLocalDpi xmlns:a14="http://schemas.microsoft.com/office/drawing/2010/main" val="0"/>
              </a:ext>
            </a:extLst>
          </a:blip>
          <a:srcRect l="6436" r="25245"/>
          <a:stretch/>
        </p:blipFill>
        <p:spPr>
          <a:xfrm>
            <a:off x="2325274" y="1492909"/>
            <a:ext cx="6486023" cy="4480545"/>
          </a:xfrm>
          <a:prstGeom prst="rect">
            <a:avLst/>
          </a:prstGeom>
        </p:spPr>
        <p:style>
          <a:lnRef idx="2">
            <a:schemeClr val="dk1"/>
          </a:lnRef>
          <a:fillRef idx="1">
            <a:schemeClr val="lt1"/>
          </a:fillRef>
          <a:effectRef idx="0">
            <a:schemeClr val="dk1"/>
          </a:effectRef>
          <a:fontRef idx="minor">
            <a:schemeClr val="dk1"/>
          </a:fontRef>
        </p:style>
      </p:pic>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4"/>
          <a:stretch>
            <a:fillRect/>
          </a:stretch>
        </p:blipFill>
        <p:spPr>
          <a:xfrm>
            <a:off x="1650272" y="69582"/>
            <a:ext cx="1097280" cy="1097280"/>
          </a:xfrm>
          <a:prstGeom prst="rect">
            <a:avLst/>
          </a:prstGeom>
        </p:spPr>
      </p:pic>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
        <p:nvSpPr>
          <p:cNvPr id="19" name="Oval 18">
            <a:extLst>
              <a:ext uri="{FF2B5EF4-FFF2-40B4-BE49-F238E27FC236}">
                <a16:creationId xmlns:a16="http://schemas.microsoft.com/office/drawing/2014/main" id="{1A185B43-8D0C-48AF-8723-2E92D1C062E5}"/>
              </a:ext>
            </a:extLst>
          </p:cNvPr>
          <p:cNvSpPr/>
          <p:nvPr/>
        </p:nvSpPr>
        <p:spPr>
          <a:xfrm>
            <a:off x="6186489" y="5524825"/>
            <a:ext cx="852789" cy="38199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D35B0B24-5B7F-4B70-AEBA-0F83687BDB44}"/>
              </a:ext>
            </a:extLst>
          </p:cNvPr>
          <p:cNvSpPr txBox="1"/>
          <p:nvPr/>
        </p:nvSpPr>
        <p:spPr>
          <a:xfrm>
            <a:off x="8861703" y="2533012"/>
            <a:ext cx="3477486" cy="3293209"/>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a:t>
            </a:r>
            <a:r>
              <a:rPr lang="en-US" sz="1600" dirty="0" err="1">
                <a:latin typeface="Abadi" panose="020B0604020202020204" pitchFamily="34" charset="0"/>
              </a:rPr>
              <a:t>glue_tutorial_database_xxx</a:t>
            </a:r>
            <a:endParaRPr lang="en-US" sz="1600" dirty="0">
              <a:latin typeface="Abadi" panose="020B0604020202020204" pitchFamily="34" charset="0"/>
            </a:endParaRPr>
          </a:p>
          <a:p>
            <a:r>
              <a:rPr lang="en-US" sz="1600" dirty="0">
                <a:latin typeface="Abadi" panose="020B0604020202020204" pitchFamily="34" charset="0"/>
              </a:rPr>
              <a:t>--REDSHIFT_TABLE_NAME			</a:t>
            </a:r>
            <a:r>
              <a:rPr lang="en-US" sz="1600" dirty="0" err="1">
                <a:latin typeface="Abadi" panose="020B0604020202020204" pitchFamily="34" charset="0"/>
              </a:rPr>
              <a:t>products_redshift_table_xxx</a:t>
            </a:r>
            <a:endParaRPr lang="en-US" sz="1600" dirty="0">
              <a:latin typeface="Abadi" panose="020B0604020202020204" pitchFamily="34" charset="0"/>
            </a:endParaRPr>
          </a:p>
          <a:p>
            <a:r>
              <a:rPr lang="en-US" sz="1600" dirty="0">
                <a:latin typeface="Abadi" panose="020B0604020202020204" pitchFamily="34" charset="0"/>
              </a:rPr>
              <a:t>--SCHEMA_NAME			</a:t>
            </a:r>
            <a:r>
              <a:rPr lang="en-US" sz="1600" dirty="0" err="1">
                <a:latin typeface="Abadi" panose="020B0604020202020204" pitchFamily="34" charset="0"/>
              </a:rPr>
              <a:t>sales_redshift_schema_xxx</a:t>
            </a:r>
            <a:endParaRPr lang="en-US" sz="1600" dirty="0">
              <a:latin typeface="Abadi" panose="020B0604020202020204" pitchFamily="34" charset="0"/>
            </a:endParaRPr>
          </a:p>
          <a:p>
            <a:r>
              <a:rPr lang="en-US" sz="1600" dirty="0">
                <a:latin typeface="Abadi" panose="020B0604020202020204" pitchFamily="34" charset="0"/>
              </a:rPr>
              <a:t>--GLUE_DB_NAME</a:t>
            </a:r>
          </a:p>
          <a:p>
            <a:r>
              <a:rPr lang="en-US" sz="1600" dirty="0">
                <a:latin typeface="Abadi" panose="020B0604020202020204" pitchFamily="34" charset="0"/>
              </a:rPr>
              <a:t>	</a:t>
            </a:r>
            <a:r>
              <a:rPr lang="en-US" sz="1600" dirty="0" err="1">
                <a:latin typeface="Abadi" panose="020B0604020202020204" pitchFamily="34" charset="0"/>
              </a:rPr>
              <a:t>glue_database_xxx</a:t>
            </a:r>
            <a:endParaRPr lang="en-US" sz="1600" dirty="0">
              <a:latin typeface="Abadi" panose="020B0604020202020204" pitchFamily="34" charset="0"/>
            </a:endParaRPr>
          </a:p>
          <a:p>
            <a:r>
              <a:rPr lang="en-US" sz="1600" dirty="0">
                <a:latin typeface="Abadi" panose="020B0604020202020204" pitchFamily="34" charset="0"/>
              </a:rPr>
              <a:t>--GLUE_TABLE_NAME</a:t>
            </a:r>
          </a:p>
          <a:p>
            <a:r>
              <a:rPr lang="en-US" sz="1600" dirty="0">
                <a:latin typeface="Abadi" panose="020B0604020202020204" pitchFamily="34" charset="0"/>
              </a:rPr>
              <a:t>	</a:t>
            </a:r>
            <a:r>
              <a:rPr lang="en-US" sz="1600" dirty="0" err="1">
                <a:latin typeface="Abadi" panose="020B0604020202020204" pitchFamily="34" charset="0"/>
              </a:rPr>
              <a:t>products_xxx</a:t>
            </a:r>
            <a:endParaRPr lang="en-US" sz="1600" dirty="0">
              <a:latin typeface="Abadi" panose="020B0604020202020204" pitchFamily="34" charset="0"/>
            </a:endParaRPr>
          </a:p>
          <a:p>
            <a:r>
              <a:rPr lang="en-US" sz="1600" dirty="0">
                <a:latin typeface="Abadi" panose="020B0604020202020204" pitchFamily="34" charset="0"/>
              </a:rPr>
              <a:t>--CONNECTION_NAME</a:t>
            </a:r>
          </a:p>
          <a:p>
            <a:r>
              <a:rPr lang="en-US" sz="1600" dirty="0">
                <a:latin typeface="Abadi" panose="020B0604020202020204" pitchFamily="34" charset="0"/>
              </a:rPr>
              <a:t>	</a:t>
            </a:r>
            <a:r>
              <a:rPr lang="en-US" sz="1600" dirty="0" err="1">
                <a:latin typeface="Abadi" panose="020B0604020202020204" pitchFamily="34" charset="0"/>
              </a:rPr>
              <a:t>glue_tutorial_xxx</a:t>
            </a:r>
            <a:endParaRPr lang="en-US" sz="1600" dirty="0">
              <a:latin typeface="Abadi" panose="020B0604020202020204" pitchFamily="34" charset="0"/>
            </a:endParaRPr>
          </a:p>
        </p:txBody>
      </p:sp>
      <p:grpSp>
        <p:nvGrpSpPr>
          <p:cNvPr id="21" name="Group 20">
            <a:extLst>
              <a:ext uri="{FF2B5EF4-FFF2-40B4-BE49-F238E27FC236}">
                <a16:creationId xmlns:a16="http://schemas.microsoft.com/office/drawing/2014/main" id="{7CD929F8-82FB-4A26-978C-42DC446877D6}"/>
              </a:ext>
            </a:extLst>
          </p:cNvPr>
          <p:cNvGrpSpPr/>
          <p:nvPr/>
        </p:nvGrpSpPr>
        <p:grpSpPr>
          <a:xfrm>
            <a:off x="162064" y="3733182"/>
            <a:ext cx="3369753" cy="3769805"/>
            <a:chOff x="134769" y="2774085"/>
            <a:chExt cx="2499250" cy="3769805"/>
          </a:xfrm>
        </p:grpSpPr>
        <p:cxnSp>
          <p:nvCxnSpPr>
            <p:cNvPr id="22" name="Straight Arrow Connector 21">
              <a:extLst>
                <a:ext uri="{FF2B5EF4-FFF2-40B4-BE49-F238E27FC236}">
                  <a16:creationId xmlns:a16="http://schemas.microsoft.com/office/drawing/2014/main" id="{CD14EC47-C698-4F44-8265-15EDF7C799B5}"/>
                </a:ext>
              </a:extLst>
            </p:cNvPr>
            <p:cNvCxnSpPr>
              <a:cxnSpLocks/>
              <a:endCxn id="4" idx="1"/>
            </p:cNvCxnSpPr>
            <p:nvPr/>
          </p:nvCxnSpPr>
          <p:spPr>
            <a:xfrm flipV="1">
              <a:off x="955931" y="2774085"/>
              <a:ext cx="783230" cy="228481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70932BF-60B7-483D-A253-028C1488AB1C}"/>
                </a:ext>
              </a:extLst>
            </p:cNvPr>
            <p:cNvSpPr txBox="1"/>
            <p:nvPr/>
          </p:nvSpPr>
          <p:spPr>
            <a:xfrm>
              <a:off x="134769" y="4974230"/>
              <a:ext cx="2499250" cy="1569660"/>
            </a:xfrm>
            <a:prstGeom prst="rect">
              <a:avLst/>
            </a:prstGeom>
            <a:noFill/>
          </p:spPr>
          <p:txBody>
            <a:bodyPr wrap="square" rtlCol="0">
              <a:spAutoFit/>
            </a:bodyPr>
            <a:lstStyle/>
            <a:p>
              <a:r>
                <a:rPr lang="en-US" sz="2400" dirty="0">
                  <a:solidFill>
                    <a:srgbClr val="FF0000"/>
                  </a:solidFill>
                </a:rPr>
                <a:t>Parameterize values to be used in the script</a:t>
              </a:r>
            </a:p>
          </p:txBody>
        </p:sp>
      </p:grpSp>
    </p:spTree>
    <p:extLst>
      <p:ext uri="{BB962C8B-B14F-4D97-AF65-F5344CB8AC3E}">
        <p14:creationId xmlns:p14="http://schemas.microsoft.com/office/powerpoint/2010/main" val="255944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FC674A-9758-4CD5-8419-FB22AC685CA4}"/>
              </a:ext>
            </a:extLst>
          </p:cNvPr>
          <p:cNvPicPr>
            <a:picLocks noChangeAspect="1"/>
          </p:cNvPicPr>
          <p:nvPr/>
        </p:nvPicPr>
        <p:blipFill>
          <a:blip r:embed="rId3"/>
          <a:stretch>
            <a:fillRect/>
          </a:stretch>
        </p:blipFill>
        <p:spPr>
          <a:xfrm>
            <a:off x="904875" y="2291745"/>
            <a:ext cx="10382250" cy="4238625"/>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4"/>
          <a:stretch>
            <a:fillRect/>
          </a:stretch>
        </p:blipFill>
        <p:spPr>
          <a:xfrm>
            <a:off x="1650272" y="69582"/>
            <a:ext cx="1097280" cy="1097280"/>
          </a:xfrm>
          <a:prstGeom prst="rect">
            <a:avLst/>
          </a:prstGeom>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911531" y="2204669"/>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4010023" y="1373672"/>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5843587" y="5979944"/>
            <a:ext cx="1408551" cy="3683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pic>
        <p:nvPicPr>
          <p:cNvPr id="3" name="Picture 2">
            <a:extLst>
              <a:ext uri="{FF2B5EF4-FFF2-40B4-BE49-F238E27FC236}">
                <a16:creationId xmlns:a16="http://schemas.microsoft.com/office/drawing/2014/main" id="{D1436BF3-C732-45F3-AD03-C8566A5006C5}"/>
              </a:ext>
            </a:extLst>
          </p:cNvPr>
          <p:cNvPicPr>
            <a:picLocks noChangeAspect="1"/>
          </p:cNvPicPr>
          <p:nvPr/>
        </p:nvPicPr>
        <p:blipFill rotWithShape="1">
          <a:blip r:embed="rId5"/>
          <a:srcRect r="36670" b="-9664"/>
          <a:stretch/>
        </p:blipFill>
        <p:spPr>
          <a:xfrm>
            <a:off x="485165" y="1557107"/>
            <a:ext cx="10489835" cy="731379"/>
          </a:xfrm>
          <a:prstGeom prst="rect">
            <a:avLst/>
          </a:prstGeom>
        </p:spPr>
      </p:pic>
    </p:spTree>
    <p:extLst>
      <p:ext uri="{BB962C8B-B14F-4D97-AF65-F5344CB8AC3E}">
        <p14:creationId xmlns:p14="http://schemas.microsoft.com/office/powerpoint/2010/main" val="19506178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vert="horz" lIns="91440" tIns="45720" rIns="91440" bIns="45720" rtlCol="0" anchor="t">
            <a:normAutofit/>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awsglue.transforms</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awsglue.utils</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r>
              <a:rPr lang="en-US" sz="1600" dirty="0" err="1">
                <a:latin typeface="Lucida Console"/>
                <a:ea typeface="MS Mincho"/>
                <a:cs typeface="Arabic Typesetting"/>
              </a:rPr>
              <a:t>getResolvedOptions</a:t>
            </a:r>
            <a:endParaRPr lang="en-US" sz="1600" dirty="0">
              <a:latin typeface="Lucida Console"/>
              <a:ea typeface="MS Mincho"/>
              <a:cs typeface="Arabic Typesetting"/>
            </a:endParaRP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pyspark.context</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r>
              <a:rPr lang="en-US" sz="1600" dirty="0" err="1">
                <a:latin typeface="Lucida Console"/>
                <a:ea typeface="MS Mincho"/>
                <a:cs typeface="Arabic Typesetting"/>
              </a:rPr>
              <a:t>SparkContext</a:t>
            </a:r>
            <a:endParaRPr lang="en-US" sz="1600" dirty="0">
              <a:latin typeface="Lucida Console"/>
              <a:ea typeface="MS Mincho"/>
              <a:cs typeface="Arabic Typesetting"/>
            </a:endParaRP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awsglue.context</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r>
              <a:rPr lang="en-US" sz="1600" dirty="0" err="1">
                <a:latin typeface="Lucida Console"/>
                <a:ea typeface="MS Mincho"/>
                <a:cs typeface="Arabic Typesetting"/>
              </a:rPr>
              <a:t>GlueContext</a:t>
            </a:r>
            <a:endParaRPr lang="en-US" sz="1600" dirty="0">
              <a:latin typeface="Lucida Console"/>
              <a:ea typeface="MS Mincho"/>
              <a:cs typeface="Arabic Typesetting"/>
            </a:endParaRP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awsglue.dynamicframe</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r>
              <a:rPr lang="en-US" sz="1600" dirty="0" err="1">
                <a:latin typeface="Lucida Console"/>
                <a:ea typeface="MS Mincho"/>
                <a:cs typeface="Arabic Typesetting"/>
              </a:rPr>
              <a:t>DynamicFrame</a:t>
            </a:r>
            <a:endParaRPr lang="en-US" sz="1600" dirty="0">
              <a:latin typeface="Lucida Console"/>
              <a:ea typeface="MS Mincho"/>
              <a:cs typeface="Arabic Typesetting"/>
            </a:endParaRP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awsglue.job</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Job</a:t>
            </a: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pyspark.sql.functions</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pyspark.sql.types</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a:ea typeface="MS Mincho"/>
                <a:cs typeface="Arabic Typesetting"/>
              </a:rPr>
              <a:t>args</a:t>
            </a:r>
            <a:r>
              <a:rPr lang="en-US" sz="1600" dirty="0">
                <a:latin typeface="Lucida Console"/>
                <a:ea typeface="MS Mincho"/>
                <a:cs typeface="Arabic Typesetting"/>
              </a:rPr>
              <a:t> = </a:t>
            </a:r>
            <a:r>
              <a:rPr lang="en-US" sz="1600" dirty="0" err="1">
                <a:latin typeface="Lucida Console"/>
                <a:ea typeface="MS Mincho"/>
                <a:cs typeface="Arabic Typesetting"/>
              </a:rPr>
              <a:t>getResolvedOptions</a:t>
            </a:r>
            <a:r>
              <a:rPr lang="en-US" sz="1600" dirty="0">
                <a:latin typeface="Lucida Console"/>
                <a:ea typeface="MS Mincho"/>
                <a:cs typeface="Arabic Typesetting"/>
              </a:rPr>
              <a:t>(</a:t>
            </a:r>
            <a:r>
              <a:rPr lang="en-US" sz="1600" dirty="0" err="1">
                <a:latin typeface="Lucida Console"/>
                <a:ea typeface="MS Mincho"/>
                <a:cs typeface="Arabic Typesetting"/>
              </a:rPr>
              <a:t>sys.argv</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a:t>
            </a:r>
            <a:r>
              <a:rPr lang="en-US" sz="1600" dirty="0" err="1">
                <a:solidFill>
                  <a:srgbClr val="339933"/>
                </a:solidFill>
                <a:latin typeface="Lucida Console"/>
                <a:ea typeface="MS Mincho"/>
                <a:cs typeface="Arabic Typesetting"/>
              </a:rPr>
              <a:t>TempDir</a:t>
            </a:r>
            <a:r>
              <a:rPr lang="en-US" sz="1600" dirty="0">
                <a:solidFill>
                  <a:srgbClr val="339933"/>
                </a:solidFill>
                <a:latin typeface="Lucida Console"/>
                <a:ea typeface="MS Mincho"/>
                <a:cs typeface="Arabic Typesetting"/>
              </a:rPr>
              <a:t>'</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'JOB_NAME'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'REDSHIFT_DB_NAME'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‘REDSHIFT_TABLE_NAME’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‘GLUE_DB_NAME’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‘GLUE_TABLE_NAME’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'SCHEMA_NAME’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'CONNECTION_NAME’</a:t>
            </a:r>
            <a:r>
              <a:rPr lang="en-US" sz="1600" dirty="0">
                <a:latin typeface="Lucida Console"/>
                <a:ea typeface="MS Mincho"/>
                <a:cs typeface="Arabic Typesetting"/>
              </a:rPr>
              <a:t>])</a:t>
            </a:r>
          </a:p>
        </p:txBody>
      </p:sp>
      <p:cxnSp>
        <p:nvCxnSpPr>
          <p:cNvPr id="6" name="Straight Arrow Connector 5">
            <a:extLst>
              <a:ext uri="{FF2B5EF4-FFF2-40B4-BE49-F238E27FC236}">
                <a16:creationId xmlns:a16="http://schemas.microsoft.com/office/drawing/2014/main" id="{B111845E-81AE-4939-9BE1-753DC164526F}"/>
              </a:ext>
            </a:extLst>
          </p:cNvPr>
          <p:cNvCxnSpPr>
            <a:cxnSpLocks/>
          </p:cNvCxnSpPr>
          <p:nvPr/>
        </p:nvCxnSpPr>
        <p:spPr>
          <a:xfrm flipH="1" flipV="1">
            <a:off x="6096000" y="5336340"/>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78435" y="5389074"/>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851715" y="3590516"/>
            <a:ext cx="2985999" cy="35374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837714" y="299035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
        <p:nvSpPr>
          <p:cNvPr id="12" name="TextBox 11">
            <a:extLst>
              <a:ext uri="{FF2B5EF4-FFF2-40B4-BE49-F238E27FC236}">
                <a16:creationId xmlns:a16="http://schemas.microsoft.com/office/drawing/2014/main" id="{09E473BE-6B97-4322-9BF3-05F1CF10F2CE}"/>
              </a:ext>
            </a:extLst>
          </p:cNvPr>
          <p:cNvSpPr txBox="1"/>
          <p:nvPr/>
        </p:nvSpPr>
        <p:spPr>
          <a:xfrm>
            <a:off x="8007292" y="435612"/>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5" name="Straight Arrow Connector 14">
            <a:extLst>
              <a:ext uri="{FF2B5EF4-FFF2-40B4-BE49-F238E27FC236}">
                <a16:creationId xmlns:a16="http://schemas.microsoft.com/office/drawing/2014/main" id="{ECE99D1C-310A-4223-808A-A4606BC6DDDD}"/>
              </a:ext>
            </a:extLst>
          </p:cNvPr>
          <p:cNvCxnSpPr>
            <a:cxnSpLocks/>
            <a:stCxn id="12" idx="1"/>
          </p:cNvCxnSpPr>
          <p:nvPr/>
        </p:nvCxnSpPr>
        <p:spPr>
          <a:xfrm flipH="1">
            <a:off x="5812972" y="1589774"/>
            <a:ext cx="2194320" cy="8164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4" y="1365102"/>
            <a:ext cx="7072874" cy="4153955"/>
          </a:xfrm>
        </p:spPr>
        <p:txBody>
          <a:bodyPr vert="horz" lIns="91440" tIns="45720" rIns="91440" bIns="45720" rtlCol="0" anchor="t">
            <a:normAutofit/>
          </a:bodyPr>
          <a:lstStyle/>
          <a:p>
            <a:pPr marL="0" indent="0">
              <a:spcBef>
                <a:spcPts val="600"/>
              </a:spcBef>
              <a:buNone/>
            </a:pPr>
            <a:r>
              <a:rPr lang="en-US" sz="1600" dirty="0">
                <a:latin typeface="Lucida Console" panose="020B0609040504020204" pitchFamily="49" charset="0"/>
                <a:ea typeface="MS Mincho"/>
                <a:cs typeface="Arabic Typesetting"/>
              </a:rPr>
              <a:t>…</a:t>
            </a:r>
          </a:p>
          <a:p>
            <a:pPr marL="0" indent="0">
              <a:spcBef>
                <a:spcPts val="600"/>
              </a:spcBef>
              <a:buNone/>
            </a:pPr>
            <a:r>
              <a:rPr lang="en-US" sz="1600" dirty="0" err="1">
                <a:latin typeface="Lucida Console" panose="020B0609040504020204" pitchFamily="49" charset="0"/>
                <a:ea typeface="+mn-lt"/>
                <a:cs typeface="+mn-lt"/>
              </a:rPr>
              <a:t>sc</a:t>
            </a:r>
            <a:r>
              <a:rPr lang="en-US" sz="1600" dirty="0">
                <a:latin typeface="Lucida Console" panose="020B0609040504020204" pitchFamily="49" charset="0"/>
                <a:ea typeface="+mn-lt"/>
                <a:cs typeface="+mn-lt"/>
              </a:rPr>
              <a:t> = </a:t>
            </a:r>
            <a:r>
              <a:rPr lang="en-US" sz="1600" dirty="0" err="1">
                <a:latin typeface="Lucida Console" panose="020B0609040504020204" pitchFamily="49" charset="0"/>
                <a:ea typeface="+mn-lt"/>
                <a:cs typeface="+mn-lt"/>
              </a:rPr>
              <a:t>SparkContext</a:t>
            </a:r>
            <a:r>
              <a:rPr lang="en-US" sz="1600" dirty="0">
                <a:latin typeface="Lucida Console" panose="020B0609040504020204" pitchFamily="49" charset="0"/>
                <a:ea typeface="+mn-lt"/>
                <a:cs typeface="+mn-lt"/>
              </a:rPr>
              <a:t>()</a:t>
            </a:r>
          </a:p>
          <a:p>
            <a:pPr marL="0" indent="0">
              <a:spcBef>
                <a:spcPts val="600"/>
              </a:spcBef>
              <a:buNone/>
            </a:pPr>
            <a:r>
              <a:rPr lang="en-US" sz="1600" dirty="0" err="1">
                <a:latin typeface="Lucida Console" panose="020B0609040504020204" pitchFamily="49" charset="0"/>
                <a:ea typeface="+mn-lt"/>
                <a:cs typeface="+mn-lt"/>
              </a:rPr>
              <a:t>glueContext</a:t>
            </a:r>
            <a:r>
              <a:rPr lang="en-US" sz="1600" dirty="0">
                <a:latin typeface="Lucida Console" panose="020B0609040504020204" pitchFamily="49" charset="0"/>
                <a:ea typeface="+mn-lt"/>
                <a:cs typeface="+mn-lt"/>
              </a:rPr>
              <a:t> = </a:t>
            </a:r>
            <a:r>
              <a:rPr lang="en-US" sz="1600" dirty="0" err="1">
                <a:latin typeface="Lucida Console" panose="020B0609040504020204" pitchFamily="49" charset="0"/>
                <a:ea typeface="+mn-lt"/>
                <a:cs typeface="+mn-lt"/>
              </a:rPr>
              <a:t>GlueContext</a:t>
            </a:r>
            <a:r>
              <a:rPr lang="en-US" sz="1600" dirty="0">
                <a:latin typeface="Lucida Console" panose="020B0609040504020204" pitchFamily="49" charset="0"/>
                <a:ea typeface="+mn-lt"/>
                <a:cs typeface="+mn-lt"/>
              </a:rPr>
              <a:t>(</a:t>
            </a:r>
            <a:r>
              <a:rPr lang="en-US" sz="1600" dirty="0" err="1">
                <a:latin typeface="Lucida Console" panose="020B0609040504020204" pitchFamily="49" charset="0"/>
                <a:ea typeface="+mn-lt"/>
                <a:cs typeface="+mn-lt"/>
              </a:rPr>
              <a:t>sc</a:t>
            </a:r>
            <a:r>
              <a:rPr lang="en-US" sz="1600" dirty="0">
                <a:latin typeface="Lucida Console" panose="020B0609040504020204" pitchFamily="49" charset="0"/>
                <a:ea typeface="+mn-lt"/>
                <a:cs typeface="+mn-lt"/>
              </a:rPr>
              <a:t>)</a:t>
            </a:r>
          </a:p>
          <a:p>
            <a:pPr marL="0" indent="0">
              <a:spcBef>
                <a:spcPts val="600"/>
              </a:spcBef>
              <a:buNone/>
            </a:pPr>
            <a:r>
              <a:rPr lang="en-US" sz="1600" dirty="0">
                <a:latin typeface="Lucida Console" panose="020B0609040504020204" pitchFamily="49" charset="0"/>
                <a:ea typeface="+mn-lt"/>
                <a:cs typeface="+mn-lt"/>
              </a:rPr>
              <a:t>spark = </a:t>
            </a:r>
            <a:r>
              <a:rPr lang="en-US" sz="1600" dirty="0" err="1">
                <a:latin typeface="Lucida Console" panose="020B0609040504020204" pitchFamily="49" charset="0"/>
                <a:ea typeface="+mn-lt"/>
                <a:cs typeface="+mn-lt"/>
              </a:rPr>
              <a:t>glueContext.spark_session</a:t>
            </a:r>
            <a:endParaRPr lang="en-US" sz="1600" dirty="0">
              <a:latin typeface="Lucida Console" panose="020B0609040504020204" pitchFamily="49" charset="0"/>
              <a:ea typeface="+mn-lt"/>
              <a:cs typeface="+mn-lt"/>
            </a:endParaRPr>
          </a:p>
          <a:p>
            <a:pPr marL="0" indent="0">
              <a:spcBef>
                <a:spcPts val="600"/>
              </a:spcBef>
              <a:buNone/>
            </a:pPr>
            <a:r>
              <a:rPr lang="en-US" sz="1600" dirty="0">
                <a:latin typeface="Lucida Console" panose="020B0609040504020204" pitchFamily="49" charset="0"/>
                <a:ea typeface="+mn-lt"/>
                <a:cs typeface="+mn-lt"/>
              </a:rPr>
              <a:t>job = Job(</a:t>
            </a:r>
            <a:r>
              <a:rPr lang="en-US" sz="1600" dirty="0" err="1">
                <a:latin typeface="Lucida Console" panose="020B0609040504020204" pitchFamily="49" charset="0"/>
                <a:ea typeface="+mn-lt"/>
                <a:cs typeface="+mn-lt"/>
              </a:rPr>
              <a:t>glueContext</a:t>
            </a:r>
            <a:r>
              <a:rPr lang="en-US" sz="1600" dirty="0">
                <a:latin typeface="Lucida Console" panose="020B0609040504020204" pitchFamily="49" charset="0"/>
                <a:ea typeface="+mn-lt"/>
                <a:cs typeface="+mn-lt"/>
              </a:rPr>
              <a:t>)</a:t>
            </a:r>
          </a:p>
          <a:p>
            <a:pPr marL="0" indent="0">
              <a:spcBef>
                <a:spcPts val="600"/>
              </a:spcBef>
              <a:buNone/>
            </a:pPr>
            <a:r>
              <a:rPr lang="en-US" sz="1600" dirty="0" err="1">
                <a:latin typeface="Lucida Console" panose="020B0609040504020204" pitchFamily="49" charset="0"/>
                <a:ea typeface="+mn-lt"/>
                <a:cs typeface="+mn-lt"/>
              </a:rPr>
              <a:t>job.init</a:t>
            </a:r>
            <a:r>
              <a:rPr lang="en-US" sz="1600" dirty="0">
                <a:latin typeface="Lucida Console" panose="020B0609040504020204" pitchFamily="49" charset="0"/>
                <a:ea typeface="+mn-lt"/>
                <a:cs typeface="+mn-lt"/>
              </a:rPr>
              <a:t>(</a:t>
            </a:r>
            <a:r>
              <a:rPr lang="en-US" sz="1600" dirty="0" err="1">
                <a:latin typeface="Lucida Console" panose="020B0609040504020204" pitchFamily="49" charset="0"/>
                <a:ea typeface="+mn-lt"/>
                <a:cs typeface="+mn-lt"/>
              </a:rPr>
              <a:t>args</a:t>
            </a:r>
            <a:r>
              <a:rPr lang="en-US" sz="1600" dirty="0">
                <a:latin typeface="Lucida Console" panose="020B0609040504020204" pitchFamily="49" charset="0"/>
                <a:ea typeface="+mn-lt"/>
                <a:cs typeface="+mn-lt"/>
              </a:rPr>
              <a:t>[</a:t>
            </a:r>
            <a:r>
              <a:rPr lang="en-US" sz="1600" dirty="0">
                <a:solidFill>
                  <a:srgbClr val="339933"/>
                </a:solidFill>
                <a:latin typeface="Lucida Console" panose="020B0609040504020204" pitchFamily="49" charset="0"/>
                <a:ea typeface="+mn-lt"/>
                <a:cs typeface="+mn-lt"/>
              </a:rPr>
              <a:t>'JOB_NAME'</a:t>
            </a:r>
            <a:r>
              <a:rPr lang="en-US" sz="1600" dirty="0">
                <a:latin typeface="Lucida Console" panose="020B0609040504020204" pitchFamily="49" charset="0"/>
                <a:ea typeface="+mn-lt"/>
                <a:cs typeface="+mn-lt"/>
              </a:rPr>
              <a:t>], </a:t>
            </a:r>
            <a:r>
              <a:rPr lang="en-US" sz="1600" dirty="0" err="1">
                <a:latin typeface="Lucida Console" panose="020B0609040504020204" pitchFamily="49" charset="0"/>
                <a:ea typeface="+mn-lt"/>
                <a:cs typeface="+mn-lt"/>
              </a:rPr>
              <a:t>args</a:t>
            </a:r>
            <a:r>
              <a:rPr lang="en-US" sz="1600" dirty="0">
                <a:latin typeface="Lucida Console" panose="020B0609040504020204" pitchFamily="49" charset="0"/>
                <a:ea typeface="+mn-lt"/>
                <a:cs typeface="+mn-lt"/>
              </a:rPr>
              <a: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a:rPr>
              <a:t>datasource</a:t>
            </a:r>
            <a:r>
              <a:rPr lang="en-US" sz="1600" dirty="0">
                <a:latin typeface="Lucida Console" panose="020B0609040504020204" pitchFamily="49" charset="0"/>
                <a:cs typeface="Simplified Arabic Fixed"/>
              </a:rPr>
              <a:t> = </a:t>
            </a:r>
            <a:r>
              <a:rPr lang="en-US" sz="1600" dirty="0" err="1">
                <a:latin typeface="Lucida Console" panose="020B0609040504020204" pitchFamily="49" charset="0"/>
                <a:cs typeface="Simplified Arabic Fixed"/>
              </a:rPr>
              <a:t>glueContext.create_dynamic_frame.from_catalog</a:t>
            </a:r>
            <a:r>
              <a:rPr lang="en-US" sz="1600" dirty="0">
                <a:latin typeface="Lucida Console" panose="020B0609040504020204" pitchFamily="49" charset="0"/>
                <a:cs typeface="Simplified Arabic Fixed"/>
              </a:rPr>
              <a:t>(</a:t>
            </a:r>
          </a:p>
          <a:p>
            <a:pPr marL="0" indent="0">
              <a:spcBef>
                <a:spcPts val="600"/>
              </a:spcBef>
              <a:buNone/>
            </a:pPr>
            <a:r>
              <a:rPr lang="en-US" sz="1600" dirty="0">
                <a:latin typeface="Lucida Console" panose="020B0609040504020204" pitchFamily="49" charset="0"/>
                <a:cs typeface="Simplified Arabic Fixed"/>
              </a:rPr>
              <a:t>    database = </a:t>
            </a:r>
            <a:r>
              <a:rPr lang="en-US" sz="1600" dirty="0" err="1">
                <a:latin typeface="Lucida Console" panose="020B0609040504020204" pitchFamily="49" charset="0"/>
                <a:cs typeface="Simplified Arabic Fixed"/>
              </a:rPr>
              <a:t>args</a:t>
            </a:r>
            <a:r>
              <a:rPr lang="en-US" sz="1600" dirty="0">
                <a:latin typeface="Lucida Console" panose="020B0609040504020204" pitchFamily="49" charset="0"/>
                <a:cs typeface="Simplified Arabic Fixed"/>
              </a:rPr>
              <a:t>[</a:t>
            </a:r>
            <a:r>
              <a:rPr lang="en-US" sz="1600" dirty="0">
                <a:solidFill>
                  <a:srgbClr val="339933"/>
                </a:solidFill>
                <a:latin typeface="Lucida Console" panose="020B0609040504020204" pitchFamily="49" charset="0"/>
                <a:cs typeface="Simplified Arabic Fixed"/>
              </a:rPr>
              <a:t>‘GLUE_DB_NAME'</a:t>
            </a:r>
            <a:r>
              <a:rPr lang="en-US" sz="1600" dirty="0">
                <a:latin typeface="Lucida Console" panose="020B0609040504020204" pitchFamily="49" charset="0"/>
                <a:cs typeface="Simplified Arabic Fixed"/>
              </a:rPr>
              <a:t>],</a:t>
            </a:r>
          </a:p>
          <a:p>
            <a:pPr marL="0" indent="0">
              <a:spcBef>
                <a:spcPts val="600"/>
              </a:spcBef>
              <a:buNone/>
            </a:pPr>
            <a:r>
              <a:rPr lang="en-US" sz="1600" dirty="0">
                <a:latin typeface="Lucida Console" panose="020B0609040504020204" pitchFamily="49" charset="0"/>
                <a:cs typeface="Simplified Arabic Fixed"/>
              </a:rPr>
              <a:t>    </a:t>
            </a:r>
            <a:r>
              <a:rPr lang="en-US" sz="1600" dirty="0" err="1">
                <a:latin typeface="Lucida Console" panose="020B0609040504020204" pitchFamily="49" charset="0"/>
                <a:cs typeface="Simplified Arabic Fixed"/>
              </a:rPr>
              <a:t>table_name</a:t>
            </a:r>
            <a:r>
              <a:rPr lang="en-US" sz="1600" dirty="0">
                <a:latin typeface="Lucida Console" panose="020B0609040504020204" pitchFamily="49" charset="0"/>
                <a:cs typeface="Simplified Arabic Fixed"/>
              </a:rPr>
              <a:t> = </a:t>
            </a:r>
            <a:r>
              <a:rPr lang="en-US" sz="1600" dirty="0" err="1">
                <a:latin typeface="Lucida Console" panose="020B0609040504020204" pitchFamily="49" charset="0"/>
                <a:cs typeface="Simplified Arabic Fixed"/>
              </a:rPr>
              <a:t>args</a:t>
            </a:r>
            <a:r>
              <a:rPr lang="en-US" sz="1600" dirty="0">
                <a:latin typeface="Lucida Console" panose="020B0609040504020204" pitchFamily="49" charset="0"/>
                <a:cs typeface="Simplified Arabic Fixed"/>
              </a:rPr>
              <a:t>[</a:t>
            </a:r>
            <a:r>
              <a:rPr lang="en-US" sz="1600" dirty="0">
                <a:solidFill>
                  <a:srgbClr val="339933"/>
                </a:solidFill>
                <a:latin typeface="Lucida Console" panose="020B0609040504020204" pitchFamily="49" charset="0"/>
                <a:cs typeface="Simplified Arabic Fixed"/>
              </a:rPr>
              <a:t>‘GLUE_TABLE_NAME'</a:t>
            </a:r>
            <a:r>
              <a:rPr lang="en-US" sz="1600" dirty="0">
                <a:latin typeface="Lucida Console" panose="020B0609040504020204" pitchFamily="49" charset="0"/>
                <a:cs typeface="Simplified Arabic Fixed"/>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a:stCxn id="11" idx="1"/>
          </p:cNvCxnSpPr>
          <p:nvPr/>
        </p:nvCxnSpPr>
        <p:spPr>
          <a:xfrm flipH="1">
            <a:off x="6498771" y="3302625"/>
            <a:ext cx="1888469" cy="1394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4192422" y="4340205"/>
            <a:ext cx="1108921" cy="11526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5321502" y="4883894"/>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387240" y="2517795"/>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cxnSp>
        <p:nvCxnSpPr>
          <p:cNvPr id="15" name="Straight Arrow Connector 14">
            <a:extLst>
              <a:ext uri="{FF2B5EF4-FFF2-40B4-BE49-F238E27FC236}">
                <a16:creationId xmlns:a16="http://schemas.microsoft.com/office/drawing/2014/main" id="{201BBF99-6FB4-494F-AB25-DBD7F228BA69}"/>
              </a:ext>
            </a:extLst>
          </p:cNvPr>
          <p:cNvCxnSpPr>
            <a:cxnSpLocks/>
            <a:stCxn id="18" idx="1"/>
          </p:cNvCxnSpPr>
          <p:nvPr/>
        </p:nvCxnSpPr>
        <p:spPr>
          <a:xfrm flipH="1">
            <a:off x="4419600" y="1405187"/>
            <a:ext cx="2264096" cy="7079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B9C6F49-A732-408C-90B6-A21E219048CE}"/>
              </a:ext>
            </a:extLst>
          </p:cNvPr>
          <p:cNvSpPr txBox="1"/>
          <p:nvPr/>
        </p:nvSpPr>
        <p:spPr>
          <a:xfrm>
            <a:off x="6683696" y="435691"/>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671799"/>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 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503634"/>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9091035" y="5115464"/>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2" y="1919133"/>
            <a:ext cx="2982353" cy="3721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991600" y="3886200"/>
            <a:ext cx="1116495" cy="107598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901885" y="5715628"/>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524195" y="502457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4"/>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71327" y="1356972"/>
            <a:ext cx="10048460" cy="539935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 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3412074"/>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644808"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457247" y="4034514"/>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596336"/>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3050ECC9-F314-4955-B94F-455DDE243A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
        <p:nvSpPr>
          <p:cNvPr id="31" name="Rectangle 30">
            <a:extLst>
              <a:ext uri="{FF2B5EF4-FFF2-40B4-BE49-F238E27FC236}">
                <a16:creationId xmlns:a16="http://schemas.microsoft.com/office/drawing/2014/main" id="{21268741-F9F6-4506-89A7-A30B371B9825}"/>
              </a:ext>
            </a:extLst>
          </p:cNvPr>
          <p:cNvSpPr/>
          <p:nvPr/>
        </p:nvSpPr>
        <p:spPr>
          <a:xfrm>
            <a:off x="6965781" y="2596768"/>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732579A-F616-41E6-A93C-218D90C6E99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6A8A5BEF-3E05-4E49-AC88-C31B7180857A}"/>
              </a:ext>
            </a:extLst>
          </p:cNvPr>
          <p:cNvCxnSpPr>
            <a:cxnSpLocks/>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L-Shape 31">
            <a:extLst>
              <a:ext uri="{FF2B5EF4-FFF2-40B4-BE49-F238E27FC236}">
                <a16:creationId xmlns:a16="http://schemas.microsoft.com/office/drawing/2014/main" id="{9F74385D-05C0-49D5-A663-FD3EEB6692C9}"/>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965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style>
          <a:lnRef idx="2">
            <a:schemeClr val="dk1"/>
          </a:lnRef>
          <a:fillRef idx="1">
            <a:schemeClr val="lt1"/>
          </a:fillRef>
          <a:effectRef idx="0">
            <a:schemeClr val="dk1"/>
          </a:effectRef>
          <a:fontRef idx="minor">
            <a:schemeClr val="dk1"/>
          </a:fontRef>
        </p:style>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B5F6D1-DB11-42F5-A968-28FC2C6EB216}"/>
              </a:ext>
            </a:extLst>
          </p:cNvPr>
          <p:cNvPicPr>
            <a:picLocks noChangeAspect="1"/>
          </p:cNvPicPr>
          <p:nvPr/>
        </p:nvPicPr>
        <p:blipFill rotWithShape="1">
          <a:blip r:embed="rId2"/>
          <a:srcRect l="1195" t="2378" r="56063" b="35184"/>
          <a:stretch/>
        </p:blipFill>
        <p:spPr>
          <a:xfrm>
            <a:off x="6584529" y="2452672"/>
            <a:ext cx="4743555" cy="2557670"/>
          </a:xfrm>
          <a:prstGeom prst="rect">
            <a:avLst/>
          </a:prstGeom>
        </p:spPr>
        <p:style>
          <a:lnRef idx="2">
            <a:schemeClr val="dk1"/>
          </a:lnRef>
          <a:fillRef idx="1">
            <a:schemeClr val="lt1"/>
          </a:fillRef>
          <a:effectRef idx="0">
            <a:schemeClr val="dk1"/>
          </a:effectRef>
          <a:fontRef idx="minor">
            <a:schemeClr val="dk1"/>
          </a:fontRef>
        </p:style>
      </p:pic>
      <p:pic>
        <p:nvPicPr>
          <p:cNvPr id="3" name="Picture 2" descr="A screenshot of a computer screen&#10;&#10;Description generated with very high confidence">
            <a:extLst>
              <a:ext uri="{FF2B5EF4-FFF2-40B4-BE49-F238E27FC236}">
                <a16:creationId xmlns:a16="http://schemas.microsoft.com/office/drawing/2014/main" id="{5B7B04BA-A938-4DBC-829F-C2B3921B8691}"/>
              </a:ext>
            </a:extLst>
          </p:cNvPr>
          <p:cNvPicPr>
            <a:picLocks noChangeAspect="1"/>
          </p:cNvPicPr>
          <p:nvPr/>
        </p:nvPicPr>
        <p:blipFill rotWithShape="1">
          <a:blip r:embed="rId3">
            <a:extLst>
              <a:ext uri="{28A0092B-C50C-407E-A947-70E740481C1C}">
                <a14:useLocalDpi xmlns:a14="http://schemas.microsoft.com/office/drawing/2010/main" val="0"/>
              </a:ext>
            </a:extLst>
          </a:blip>
          <a:srcRect l="12499" t="7620" r="47635" b="21763"/>
          <a:stretch/>
        </p:blipFill>
        <p:spPr>
          <a:xfrm>
            <a:off x="235957" y="2409891"/>
            <a:ext cx="5974042" cy="3920784"/>
          </a:xfrm>
          <a:prstGeom prst="rect">
            <a:avLst/>
          </a:prstGeom>
        </p:spPr>
        <p:style>
          <a:lnRef idx="2">
            <a:schemeClr val="dk1"/>
          </a:lnRef>
          <a:fillRef idx="1">
            <a:schemeClr val="lt1"/>
          </a:fillRef>
          <a:effectRef idx="0">
            <a:schemeClr val="dk1"/>
          </a:effectRef>
          <a:fontRef idx="minor">
            <a:schemeClr val="dk1"/>
          </a:fontRef>
        </p:style>
      </p:pic>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4"/>
          <a:stretch>
            <a:fillRect/>
          </a:stretch>
        </p:blipFill>
        <p:spPr>
          <a:xfrm>
            <a:off x="1650272" y="69582"/>
            <a:ext cx="1097280" cy="1097280"/>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pic>
        <p:nvPicPr>
          <p:cNvPr id="3" name="Picture 2" descr="A screenshot of a computer&#10;&#10;Description generated with very high confidence">
            <a:extLst>
              <a:ext uri="{FF2B5EF4-FFF2-40B4-BE49-F238E27FC236}">
                <a16:creationId xmlns:a16="http://schemas.microsoft.com/office/drawing/2014/main" id="{D829D2F1-9DB6-49EA-9125-0AE8D1C7B340}"/>
              </a:ext>
            </a:extLst>
          </p:cNvPr>
          <p:cNvPicPr>
            <a:picLocks noChangeAspect="1"/>
          </p:cNvPicPr>
          <p:nvPr/>
        </p:nvPicPr>
        <p:blipFill rotWithShape="1">
          <a:blip r:embed="rId3">
            <a:extLst>
              <a:ext uri="{28A0092B-C50C-407E-A947-70E740481C1C}">
                <a14:useLocalDpi xmlns:a14="http://schemas.microsoft.com/office/drawing/2010/main" val="0"/>
              </a:ext>
            </a:extLst>
          </a:blip>
          <a:srcRect t="12581" r="11087" b="19072"/>
          <a:stretch/>
        </p:blipFill>
        <p:spPr>
          <a:xfrm>
            <a:off x="459654" y="1464665"/>
            <a:ext cx="11092069" cy="453161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2899717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Create 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US-EAST-2/Ohio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5</a:t>
            </a:r>
          </a:p>
        </p:txBody>
      </p:sp>
    </p:spTree>
    <p:extLst>
      <p:ext uri="{BB962C8B-B14F-4D97-AF65-F5344CB8AC3E}">
        <p14:creationId xmlns:p14="http://schemas.microsoft.com/office/powerpoint/2010/main" val="31985824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vert="horz" lIns="91440" tIns="45720" rIns="91440" bIns="45720" rtlCol="0" anchor="t">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F31264-CAAC-4128-AD61-016973A229E1}"/>
              </a:ext>
            </a:extLst>
          </p:cNvPr>
          <p:cNvPicPr>
            <a:picLocks noChangeAspect="1"/>
          </p:cNvPicPr>
          <p:nvPr/>
        </p:nvPicPr>
        <p:blipFill>
          <a:blip r:embed="rId3"/>
          <a:stretch>
            <a:fillRect/>
          </a:stretch>
        </p:blipFill>
        <p:spPr>
          <a:xfrm>
            <a:off x="4141804" y="3429000"/>
            <a:ext cx="7220279" cy="2961290"/>
          </a:xfrm>
          <a:prstGeom prst="rect">
            <a:avLst/>
          </a:prstGeom>
        </p:spPr>
        <p:style>
          <a:lnRef idx="2">
            <a:schemeClr val="dk1"/>
          </a:lnRef>
          <a:fillRef idx="1">
            <a:schemeClr val="lt1"/>
          </a:fillRef>
          <a:effectRef idx="0">
            <a:schemeClr val="dk1"/>
          </a:effectRef>
          <a:fontRef idx="minor">
            <a:schemeClr val="dk1"/>
          </a:fontRef>
        </p:style>
      </p:pic>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3574451" cy="3227367"/>
          </a:xfrm>
        </p:spPr>
        <p:txBody>
          <a:bodyPr>
            <a:normAutofit/>
          </a:bodyPr>
          <a:lstStyle/>
          <a:p>
            <a:pPr marL="0" indent="0">
              <a:buNone/>
            </a:pPr>
            <a:r>
              <a:rPr lang="en-US" sz="2400" dirty="0"/>
              <a:t>Instead of running the Glue job manually, have it run automatically when a file is added to S3.</a:t>
            </a:r>
          </a:p>
          <a:p>
            <a:pPr marL="0" indent="0">
              <a:buNone/>
            </a:pPr>
            <a:r>
              <a:rPr lang="en-US" sz="2400" dirty="0"/>
              <a:t>Do this using a Lambda.</a:t>
            </a:r>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pic>
        <p:nvPicPr>
          <p:cNvPr id="2" name="Picture 1">
            <a:extLst>
              <a:ext uri="{FF2B5EF4-FFF2-40B4-BE49-F238E27FC236}">
                <a16:creationId xmlns:a16="http://schemas.microsoft.com/office/drawing/2014/main" id="{64F23EDF-1602-4662-92E2-D47830D63FCE}"/>
              </a:ext>
            </a:extLst>
          </p:cNvPr>
          <p:cNvPicPr>
            <a:picLocks noChangeAspect="1"/>
          </p:cNvPicPr>
          <p:nvPr/>
        </p:nvPicPr>
        <p:blipFill rotWithShape="1">
          <a:blip r:embed="rId5"/>
          <a:srcRect l="18817"/>
          <a:stretch/>
        </p:blipFill>
        <p:spPr>
          <a:xfrm>
            <a:off x="4141805" y="1465429"/>
            <a:ext cx="7890638" cy="1837106"/>
          </a:xfrm>
          <a:prstGeom prst="rect">
            <a:avLst/>
          </a:prstGeom>
        </p:spPr>
        <p:style>
          <a:lnRef idx="2">
            <a:schemeClr val="dk1"/>
          </a:lnRef>
          <a:fillRef idx="1">
            <a:schemeClr val="lt1"/>
          </a:fillRef>
          <a:effectRef idx="0">
            <a:schemeClr val="dk1"/>
          </a:effectRef>
          <a:fontRef idx="minor">
            <a:schemeClr val="dk1"/>
          </a:fontRef>
        </p:style>
      </p:pic>
      <p:sp>
        <p:nvSpPr>
          <p:cNvPr id="14" name="Oval 13">
            <a:extLst>
              <a:ext uri="{FF2B5EF4-FFF2-40B4-BE49-F238E27FC236}">
                <a16:creationId xmlns:a16="http://schemas.microsoft.com/office/drawing/2014/main" id="{9DCF44C8-CE1F-4615-8292-5E88C395D957}"/>
              </a:ext>
            </a:extLst>
          </p:cNvPr>
          <p:cNvSpPr/>
          <p:nvPr/>
        </p:nvSpPr>
        <p:spPr>
          <a:xfrm>
            <a:off x="10306545" y="1901680"/>
            <a:ext cx="1623630" cy="48230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5" name="Oval 14">
            <a:extLst>
              <a:ext uri="{FF2B5EF4-FFF2-40B4-BE49-F238E27FC236}">
                <a16:creationId xmlns:a16="http://schemas.microsoft.com/office/drawing/2014/main" id="{FDE605C8-919A-4C51-B006-26CDC470A0D4}"/>
              </a:ext>
            </a:extLst>
          </p:cNvPr>
          <p:cNvSpPr/>
          <p:nvPr/>
        </p:nvSpPr>
        <p:spPr>
          <a:xfrm>
            <a:off x="4224782" y="5893084"/>
            <a:ext cx="2165131" cy="3908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1D4153EB-052E-458C-BEFF-2A11D81EC2BD}"/>
              </a:ext>
            </a:extLst>
          </p:cNvPr>
          <p:cNvSpPr txBox="1"/>
          <p:nvPr/>
        </p:nvSpPr>
        <p:spPr>
          <a:xfrm>
            <a:off x="440267" y="4567249"/>
            <a:ext cx="3302662" cy="1200329"/>
          </a:xfrm>
          <a:prstGeom prst="rect">
            <a:avLst/>
          </a:prstGeom>
          <a:noFill/>
        </p:spPr>
        <p:txBody>
          <a:bodyPr wrap="square" rtlCol="0">
            <a:spAutoFit/>
          </a:bodyPr>
          <a:lstStyle/>
          <a:p>
            <a:r>
              <a:rPr lang="en-US" sz="2400" dirty="0">
                <a:solidFill>
                  <a:srgbClr val="FF0000"/>
                </a:solidFill>
              </a:rPr>
              <a:t>Name the lambda and choose Python as the language</a:t>
            </a:r>
          </a:p>
        </p:txBody>
      </p:sp>
      <p:cxnSp>
        <p:nvCxnSpPr>
          <p:cNvPr id="20" name="Straight Arrow Connector 19">
            <a:extLst>
              <a:ext uri="{FF2B5EF4-FFF2-40B4-BE49-F238E27FC236}">
                <a16:creationId xmlns:a16="http://schemas.microsoft.com/office/drawing/2014/main" id="{2239C3BD-F96B-4D95-84F6-ED32595EA394}"/>
              </a:ext>
            </a:extLst>
          </p:cNvPr>
          <p:cNvCxnSpPr>
            <a:cxnSpLocks/>
            <a:stCxn id="19" idx="3"/>
          </p:cNvCxnSpPr>
          <p:nvPr/>
        </p:nvCxnSpPr>
        <p:spPr>
          <a:xfrm flipV="1">
            <a:off x="3742929" y="4567250"/>
            <a:ext cx="614481" cy="6001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2EDA80-50C1-44D2-A01C-99B5489038B5}"/>
              </a:ext>
            </a:extLst>
          </p:cNvPr>
          <p:cNvCxnSpPr>
            <a:cxnSpLocks/>
          </p:cNvCxnSpPr>
          <p:nvPr/>
        </p:nvCxnSpPr>
        <p:spPr>
          <a:xfrm>
            <a:off x="3694386" y="5281447"/>
            <a:ext cx="66302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5223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91C2BD-21EF-4EBF-8FE1-EA9BA4AA9820}"/>
              </a:ext>
            </a:extLst>
          </p:cNvPr>
          <p:cNvPicPr>
            <a:picLocks noChangeAspect="1"/>
          </p:cNvPicPr>
          <p:nvPr/>
        </p:nvPicPr>
        <p:blipFill>
          <a:blip r:embed="rId3"/>
          <a:stretch>
            <a:fillRect/>
          </a:stretch>
        </p:blipFill>
        <p:spPr>
          <a:xfrm>
            <a:off x="2892111" y="1513256"/>
            <a:ext cx="8331060" cy="5072840"/>
          </a:xfrm>
          <a:prstGeom prst="rect">
            <a:avLst/>
          </a:prstGeom>
        </p:spPr>
        <p:style>
          <a:lnRef idx="2">
            <a:schemeClr val="dk1"/>
          </a:lnRef>
          <a:fillRef idx="1">
            <a:schemeClr val="lt1"/>
          </a:fillRef>
          <a:effectRef idx="0">
            <a:schemeClr val="dk1"/>
          </a:effectRef>
          <a:fontRef idx="minor">
            <a:schemeClr val="dk1"/>
          </a:fontRef>
        </p:style>
      </p:pic>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
        <p:nvSpPr>
          <p:cNvPr id="14" name="Oval 13">
            <a:extLst>
              <a:ext uri="{FF2B5EF4-FFF2-40B4-BE49-F238E27FC236}">
                <a16:creationId xmlns:a16="http://schemas.microsoft.com/office/drawing/2014/main" id="{9DCF44C8-CE1F-4615-8292-5E88C395D957}"/>
              </a:ext>
            </a:extLst>
          </p:cNvPr>
          <p:cNvSpPr/>
          <p:nvPr/>
        </p:nvSpPr>
        <p:spPr>
          <a:xfrm>
            <a:off x="2915230" y="2770313"/>
            <a:ext cx="350486" cy="36933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1D4153EB-052E-458C-BEFF-2A11D81EC2BD}"/>
              </a:ext>
            </a:extLst>
          </p:cNvPr>
          <p:cNvSpPr txBox="1"/>
          <p:nvPr/>
        </p:nvSpPr>
        <p:spPr>
          <a:xfrm>
            <a:off x="367765" y="3748426"/>
            <a:ext cx="2226734" cy="1569660"/>
          </a:xfrm>
          <a:prstGeom prst="rect">
            <a:avLst/>
          </a:prstGeom>
          <a:noFill/>
        </p:spPr>
        <p:txBody>
          <a:bodyPr wrap="square" rtlCol="0">
            <a:spAutoFit/>
          </a:bodyPr>
          <a:lstStyle/>
          <a:p>
            <a:r>
              <a:rPr lang="en-US" sz="2400" dirty="0">
                <a:solidFill>
                  <a:srgbClr val="FF0000"/>
                </a:solidFill>
              </a:rPr>
              <a:t>Name the role and choose permissions for S3</a:t>
            </a:r>
          </a:p>
        </p:txBody>
      </p:sp>
      <p:cxnSp>
        <p:nvCxnSpPr>
          <p:cNvPr id="20" name="Straight Arrow Connector 19">
            <a:extLst>
              <a:ext uri="{FF2B5EF4-FFF2-40B4-BE49-F238E27FC236}">
                <a16:creationId xmlns:a16="http://schemas.microsoft.com/office/drawing/2014/main" id="{2239C3BD-F96B-4D95-84F6-ED32595EA394}"/>
              </a:ext>
            </a:extLst>
          </p:cNvPr>
          <p:cNvCxnSpPr>
            <a:cxnSpLocks/>
          </p:cNvCxnSpPr>
          <p:nvPr/>
        </p:nvCxnSpPr>
        <p:spPr>
          <a:xfrm>
            <a:off x="2296886" y="4396702"/>
            <a:ext cx="793587" cy="2731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2EDA80-50C1-44D2-A01C-99B5489038B5}"/>
              </a:ext>
            </a:extLst>
          </p:cNvPr>
          <p:cNvCxnSpPr>
            <a:cxnSpLocks/>
          </p:cNvCxnSpPr>
          <p:nvPr/>
        </p:nvCxnSpPr>
        <p:spPr>
          <a:xfrm>
            <a:off x="2025748" y="5052847"/>
            <a:ext cx="978709" cy="8008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1553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EA502D-3917-4726-83EF-7965A4D3204F}"/>
              </a:ext>
            </a:extLst>
          </p:cNvPr>
          <p:cNvPicPr>
            <a:picLocks noChangeAspect="1"/>
          </p:cNvPicPr>
          <p:nvPr/>
        </p:nvPicPr>
        <p:blipFill>
          <a:blip r:embed="rId3"/>
          <a:stretch>
            <a:fillRect/>
          </a:stretch>
        </p:blipFill>
        <p:spPr>
          <a:xfrm>
            <a:off x="240053" y="3254829"/>
            <a:ext cx="4935922" cy="2642375"/>
          </a:xfrm>
          <a:prstGeom prst="rect">
            <a:avLst/>
          </a:prstGeom>
        </p:spPr>
        <p:style>
          <a:lnRef idx="2">
            <a:schemeClr val="dk1"/>
          </a:lnRef>
          <a:fillRef idx="1">
            <a:schemeClr val="lt1"/>
          </a:fillRef>
          <a:effectRef idx="0">
            <a:schemeClr val="dk1"/>
          </a:effectRef>
          <a:fontRef idx="minor">
            <a:schemeClr val="dk1"/>
          </a:fontRef>
        </p:style>
      </p:pic>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1"/>
            <a:ext cx="4095584" cy="1668834"/>
          </a:xfrm>
        </p:spPr>
        <p:txBody>
          <a:bodyPr>
            <a:normAutofit/>
          </a:bodyPr>
          <a:lstStyle/>
          <a:p>
            <a:pPr marL="0" indent="0">
              <a:buNone/>
            </a:pPr>
            <a:r>
              <a:rPr lang="en-US" sz="2400" dirty="0"/>
              <a:t>You can set a Lambda to run when a file lands in an S3 bucket</a:t>
            </a:r>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646331"/>
          </a:xfrm>
          <a:prstGeom prst="rect">
            <a:avLst/>
          </a:prstGeom>
          <a:noFill/>
        </p:spPr>
        <p:txBody>
          <a:bodyPr wrap="square" rtlCol="0">
            <a:spAutoFit/>
          </a:bodyPr>
          <a:lstStyle/>
          <a:p>
            <a:pPr lvl="1"/>
            <a:r>
              <a:rPr lang="en-US" b="1" dirty="0"/>
              <a:t>Automatically run Glue job </a:t>
            </a:r>
          </a:p>
          <a:p>
            <a:pPr lvl="1"/>
            <a:r>
              <a:rPr lang="en-US" b="1" dirty="0"/>
              <a:t>using Lambda – a serverless function</a:t>
            </a:r>
          </a:p>
        </p:txBody>
      </p:sp>
      <p:sp>
        <p:nvSpPr>
          <p:cNvPr id="12" name="Oval 11">
            <a:extLst>
              <a:ext uri="{FF2B5EF4-FFF2-40B4-BE49-F238E27FC236}">
                <a16:creationId xmlns:a16="http://schemas.microsoft.com/office/drawing/2014/main" id="{EBE840B3-1537-4D45-AE55-49106761039E}"/>
              </a:ext>
            </a:extLst>
          </p:cNvPr>
          <p:cNvSpPr/>
          <p:nvPr/>
        </p:nvSpPr>
        <p:spPr>
          <a:xfrm>
            <a:off x="261825" y="5308985"/>
            <a:ext cx="1276789" cy="48230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4" name="Picture 3">
            <a:extLst>
              <a:ext uri="{FF2B5EF4-FFF2-40B4-BE49-F238E27FC236}">
                <a16:creationId xmlns:a16="http://schemas.microsoft.com/office/drawing/2014/main" id="{7C38C0BC-286C-43D0-A2F7-107F0209A4FC}"/>
              </a:ext>
            </a:extLst>
          </p:cNvPr>
          <p:cNvPicPr>
            <a:picLocks noChangeAspect="1"/>
          </p:cNvPicPr>
          <p:nvPr/>
        </p:nvPicPr>
        <p:blipFill>
          <a:blip r:embed="rId5"/>
          <a:stretch>
            <a:fillRect/>
          </a:stretch>
        </p:blipFill>
        <p:spPr>
          <a:xfrm>
            <a:off x="5533925" y="413960"/>
            <a:ext cx="6177877" cy="3015040"/>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C574B07-DCC5-4FB9-BB33-6364CB08B54C}"/>
              </a:ext>
            </a:extLst>
          </p:cNvPr>
          <p:cNvPicPr>
            <a:picLocks noChangeAspect="1"/>
          </p:cNvPicPr>
          <p:nvPr/>
        </p:nvPicPr>
        <p:blipFill>
          <a:blip r:embed="rId6"/>
          <a:stretch>
            <a:fillRect/>
          </a:stretch>
        </p:blipFill>
        <p:spPr>
          <a:xfrm>
            <a:off x="5533925" y="3465106"/>
            <a:ext cx="6177877" cy="2992947"/>
          </a:xfrm>
          <a:prstGeom prst="rect">
            <a:avLst/>
          </a:prstGeom>
        </p:spPr>
        <p:style>
          <a:lnRef idx="2">
            <a:schemeClr val="dk1"/>
          </a:lnRef>
          <a:fillRef idx="1">
            <a:schemeClr val="lt1"/>
          </a:fillRef>
          <a:effectRef idx="0">
            <a:schemeClr val="dk1"/>
          </a:effectRef>
          <a:fontRef idx="minor">
            <a:schemeClr val="dk1"/>
          </a:fontRef>
        </p:style>
      </p:pic>
      <p:cxnSp>
        <p:nvCxnSpPr>
          <p:cNvPr id="9" name="Straight Arrow Connector 8">
            <a:extLst>
              <a:ext uri="{FF2B5EF4-FFF2-40B4-BE49-F238E27FC236}">
                <a16:creationId xmlns:a16="http://schemas.microsoft.com/office/drawing/2014/main" id="{94FE0045-58E9-472C-858B-49145A8194C4}"/>
              </a:ext>
            </a:extLst>
          </p:cNvPr>
          <p:cNvCxnSpPr>
            <a:cxnSpLocks/>
          </p:cNvCxnSpPr>
          <p:nvPr/>
        </p:nvCxnSpPr>
        <p:spPr>
          <a:xfrm flipV="1">
            <a:off x="4992763" y="1727989"/>
            <a:ext cx="803322" cy="2724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DC5328C-BF89-47B7-B4B6-9AF9491FF478}"/>
              </a:ext>
            </a:extLst>
          </p:cNvPr>
          <p:cNvCxnSpPr>
            <a:cxnSpLocks/>
          </p:cNvCxnSpPr>
          <p:nvPr/>
        </p:nvCxnSpPr>
        <p:spPr>
          <a:xfrm flipV="1">
            <a:off x="5130800" y="2306111"/>
            <a:ext cx="633432" cy="2096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ED6746D-1CB7-4E38-AEB5-E6017785E3E1}"/>
              </a:ext>
            </a:extLst>
          </p:cNvPr>
          <p:cNvCxnSpPr>
            <a:cxnSpLocks/>
          </p:cNvCxnSpPr>
          <p:nvPr/>
        </p:nvCxnSpPr>
        <p:spPr>
          <a:xfrm flipV="1">
            <a:off x="5331401" y="4001822"/>
            <a:ext cx="446582" cy="5741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4B7DFF5-092B-4500-804E-8C7A04473B61}"/>
              </a:ext>
            </a:extLst>
          </p:cNvPr>
          <p:cNvCxnSpPr>
            <a:cxnSpLocks/>
          </p:cNvCxnSpPr>
          <p:nvPr/>
        </p:nvCxnSpPr>
        <p:spPr>
          <a:xfrm flipV="1">
            <a:off x="5331401" y="5623029"/>
            <a:ext cx="446582" cy="5709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39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9E3E83-F9C5-40CF-BFCC-633F4BF40E44}"/>
              </a:ext>
            </a:extLst>
          </p:cNvPr>
          <p:cNvSpPr txBox="1"/>
          <p:nvPr/>
        </p:nvSpPr>
        <p:spPr>
          <a:xfrm>
            <a:off x="8156350" y="484632"/>
            <a:ext cx="3544035" cy="1609344"/>
          </a:xfrm>
          <a:prstGeom prst="rect">
            <a:avLst/>
          </a:prstGeom>
          <a:ln>
            <a:noFill/>
          </a:ln>
        </p:spPr>
        <p:txBody>
          <a:bodyPr vert="horz" lIns="91440" tIns="45720" rIns="91440" bIns="45720" rtlCol="0" anchor="ctr">
            <a:normAutofit/>
          </a:bodyPr>
          <a:lstStyle/>
          <a:p>
            <a:pPr defTabSz="914400">
              <a:lnSpc>
                <a:spcPct val="90000"/>
              </a:lnSpc>
              <a:spcBef>
                <a:spcPct val="0"/>
              </a:spcBef>
              <a:spcAft>
                <a:spcPts val="600"/>
              </a:spcAft>
            </a:pPr>
            <a:r>
              <a:rPr lang="en-US" sz="3200" cap="all" dirty="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Glue Tutorial Overview</a:t>
            </a:r>
          </a:p>
        </p:txBody>
      </p:sp>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156351" y="2121408"/>
            <a:ext cx="3544034" cy="4050792"/>
          </a:xfrm>
        </p:spPr>
        <p:txBody>
          <a:bodyPr vert="horz" lIns="91440" tIns="45720" rIns="91440" bIns="45720" rtlCol="0">
            <a:normAutofit/>
          </a:bodyPr>
          <a:lstStyle/>
          <a:p>
            <a:r>
              <a:rPr lang="en-US" sz="1600" dirty="0"/>
              <a:t>Setup Redshift Cluster</a:t>
            </a:r>
          </a:p>
          <a:p>
            <a:r>
              <a:rPr lang="en-US" sz="1600" dirty="0"/>
              <a:t>S3 bucket for storing the file</a:t>
            </a:r>
          </a:p>
          <a:p>
            <a:r>
              <a:rPr lang="en-US" sz="1600" dirty="0"/>
              <a:t>Athena table to access data in file</a:t>
            </a:r>
          </a:p>
          <a:p>
            <a:r>
              <a:rPr lang="en-US" sz="1600" dirty="0"/>
              <a:t>Glue connection</a:t>
            </a:r>
          </a:p>
          <a:p>
            <a:r>
              <a:rPr lang="en-US" sz="1600" dirty="0"/>
              <a:t>Glue job</a:t>
            </a:r>
          </a:p>
          <a:p>
            <a:r>
              <a:rPr lang="en-US" sz="1600" dirty="0"/>
              <a:t>Connect To Redshift in SQL Workbench</a:t>
            </a:r>
          </a:p>
          <a:p>
            <a:r>
              <a:rPr lang="en-US" sz="1600" dirty="0"/>
              <a:t>Create Redshift table</a:t>
            </a:r>
          </a:p>
          <a:p>
            <a:r>
              <a:rPr lang="en-US" sz="1600" dirty="0"/>
              <a:t>Run Glue job</a:t>
            </a:r>
          </a:p>
          <a:p>
            <a:r>
              <a:rPr lang="en-US" sz="1600" dirty="0" err="1"/>
              <a:t>QuickSight</a:t>
            </a:r>
            <a:endParaRPr lang="en-US" sz="1600" dirty="0"/>
          </a:p>
          <a:p>
            <a:endParaRPr lang="en-US" sz="1600" dirty="0"/>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4" name="Picture 43">
            <a:extLst>
              <a:ext uri="{FF2B5EF4-FFF2-40B4-BE49-F238E27FC236}">
                <a16:creationId xmlns:a16="http://schemas.microsoft.com/office/drawing/2014/main" id="{DD6F181B-C489-4BFC-BDF6-7719993C7D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831" y="2073315"/>
            <a:ext cx="971634" cy="834784"/>
          </a:xfrm>
          <a:prstGeom prst="rect">
            <a:avLst/>
          </a:prstGeom>
        </p:spPr>
      </p:pic>
      <p:pic>
        <p:nvPicPr>
          <p:cNvPr id="45" name="Picture 44">
            <a:extLst>
              <a:ext uri="{FF2B5EF4-FFF2-40B4-BE49-F238E27FC236}">
                <a16:creationId xmlns:a16="http://schemas.microsoft.com/office/drawing/2014/main" id="{F8380893-321F-4F55-AC5B-C979D77DEF64}"/>
              </a:ext>
            </a:extLst>
          </p:cNvPr>
          <p:cNvPicPr>
            <a:picLocks noChangeAspect="1"/>
          </p:cNvPicPr>
          <p:nvPr/>
        </p:nvPicPr>
        <p:blipFill>
          <a:blip r:embed="rId7"/>
          <a:stretch>
            <a:fillRect/>
          </a:stretch>
        </p:blipFill>
        <p:spPr>
          <a:xfrm>
            <a:off x="3661725" y="2018795"/>
            <a:ext cx="941706" cy="941706"/>
          </a:xfrm>
          <a:prstGeom prst="rect">
            <a:avLst/>
          </a:prstGeom>
        </p:spPr>
      </p:pic>
      <p:pic>
        <p:nvPicPr>
          <p:cNvPr id="46" name="Picture 45">
            <a:extLst>
              <a:ext uri="{FF2B5EF4-FFF2-40B4-BE49-F238E27FC236}">
                <a16:creationId xmlns:a16="http://schemas.microsoft.com/office/drawing/2014/main" id="{F2FADF52-0B30-460A-849D-E0994355A4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7425" y="1956835"/>
            <a:ext cx="1067744" cy="1067744"/>
          </a:xfrm>
          <a:prstGeom prst="rect">
            <a:avLst/>
          </a:prstGeom>
        </p:spPr>
      </p:pic>
      <p:pic>
        <p:nvPicPr>
          <p:cNvPr id="47" name="Picture 46">
            <a:extLst>
              <a:ext uri="{FF2B5EF4-FFF2-40B4-BE49-F238E27FC236}">
                <a16:creationId xmlns:a16="http://schemas.microsoft.com/office/drawing/2014/main" id="{3B8371E0-44BE-4274-8884-C9DC1D156C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7156" y="2039589"/>
            <a:ext cx="889134" cy="889134"/>
          </a:xfrm>
          <a:prstGeom prst="rect">
            <a:avLst/>
          </a:prstGeom>
        </p:spPr>
      </p:pic>
      <p:pic>
        <p:nvPicPr>
          <p:cNvPr id="48" name="Picture 47">
            <a:extLst>
              <a:ext uri="{FF2B5EF4-FFF2-40B4-BE49-F238E27FC236}">
                <a16:creationId xmlns:a16="http://schemas.microsoft.com/office/drawing/2014/main" id="{D963AEA5-46C2-4E31-BB00-BC34E51C3BD8}"/>
              </a:ext>
            </a:extLst>
          </p:cNvPr>
          <p:cNvPicPr>
            <a:picLocks noChangeAspect="1"/>
          </p:cNvPicPr>
          <p:nvPr/>
        </p:nvPicPr>
        <p:blipFill rotWithShape="1">
          <a:blip r:embed="rId10">
            <a:extLst>
              <a:ext uri="{28A0092B-C50C-407E-A947-70E740481C1C}">
                <a14:useLocalDpi xmlns:a14="http://schemas.microsoft.com/office/drawing/2010/main" val="0"/>
              </a:ext>
            </a:extLst>
          </a:blip>
          <a:srcRect l="30842" t="8398" r="59765" b="77474"/>
          <a:stretch/>
        </p:blipFill>
        <p:spPr>
          <a:xfrm>
            <a:off x="1959850" y="4431307"/>
            <a:ext cx="1142894" cy="904763"/>
          </a:xfrm>
          <a:prstGeom prst="rect">
            <a:avLst/>
          </a:prstGeom>
        </p:spPr>
      </p:pic>
      <p:pic>
        <p:nvPicPr>
          <p:cNvPr id="49" name="Picture 48">
            <a:extLst>
              <a:ext uri="{FF2B5EF4-FFF2-40B4-BE49-F238E27FC236}">
                <a16:creationId xmlns:a16="http://schemas.microsoft.com/office/drawing/2014/main" id="{392EE58F-7AAA-4BA5-A13E-4F85B8D9C7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60890" y="4439121"/>
            <a:ext cx="1155081" cy="889134"/>
          </a:xfrm>
          <a:prstGeom prst="rect">
            <a:avLst/>
          </a:prstGeom>
          <a:blipFill dpi="0" rotWithShape="1">
            <a:blip r:embed="rId12">
              <a:alphaModFix amt="27000"/>
            </a:blip>
            <a:srcRect/>
            <a:tile tx="0" ty="0" sx="100000" sy="100000" flip="none" algn="tl"/>
          </a:blipFill>
        </p:spPr>
      </p:pic>
      <p:pic>
        <p:nvPicPr>
          <p:cNvPr id="50" name="Picture 49">
            <a:extLst>
              <a:ext uri="{FF2B5EF4-FFF2-40B4-BE49-F238E27FC236}">
                <a16:creationId xmlns:a16="http://schemas.microsoft.com/office/drawing/2014/main" id="{9E74ADF9-0C26-4271-B5FC-3E1EB12FFC89}"/>
              </a:ext>
            </a:extLst>
          </p:cNvPr>
          <p:cNvPicPr>
            <a:picLocks noChangeAspect="1"/>
          </p:cNvPicPr>
          <p:nvPr/>
        </p:nvPicPr>
        <p:blipFill rotWithShape="1">
          <a:blip r:embed="rId13"/>
          <a:srcRect l="-868" t="8383" r="868" b="1556"/>
          <a:stretch/>
        </p:blipFill>
        <p:spPr>
          <a:xfrm>
            <a:off x="5250046" y="4682373"/>
            <a:ext cx="938737" cy="904763"/>
          </a:xfrm>
          <a:prstGeom prst="rect">
            <a:avLst/>
          </a:prstGeom>
        </p:spPr>
      </p:pic>
      <p:sp>
        <p:nvSpPr>
          <p:cNvPr id="51" name="L-Shape 50">
            <a:extLst>
              <a:ext uri="{FF2B5EF4-FFF2-40B4-BE49-F238E27FC236}">
                <a16:creationId xmlns:a16="http://schemas.microsoft.com/office/drawing/2014/main" id="{7EED1F99-D6A0-4031-B743-FC514725446A}"/>
              </a:ext>
            </a:extLst>
          </p:cNvPr>
          <p:cNvSpPr/>
          <p:nvPr/>
        </p:nvSpPr>
        <p:spPr>
          <a:xfrm rot="5400000">
            <a:off x="2731907" y="811841"/>
            <a:ext cx="4132728" cy="5938056"/>
          </a:xfrm>
          <a:prstGeom prst="corner">
            <a:avLst>
              <a:gd name="adj1" fmla="val 68013"/>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62BBAC9A-88B0-4BAF-A3E6-07B71026E3F4}"/>
              </a:ext>
            </a:extLst>
          </p:cNvPr>
          <p:cNvCxnSpPr>
            <a:stCxn id="45" idx="1"/>
            <a:endCxn id="46" idx="3"/>
          </p:cNvCxnSpPr>
          <p:nvPr/>
        </p:nvCxnSpPr>
        <p:spPr>
          <a:xfrm flipH="1">
            <a:off x="3065169" y="2489648"/>
            <a:ext cx="596556" cy="10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13041C0-4FB6-4D46-AF8E-BC4A0BC86ADD}"/>
              </a:ext>
            </a:extLst>
          </p:cNvPr>
          <p:cNvCxnSpPr>
            <a:cxnSpLocks/>
            <a:stCxn id="44" idx="3"/>
            <a:endCxn id="46" idx="1"/>
          </p:cNvCxnSpPr>
          <p:nvPr/>
        </p:nvCxnSpPr>
        <p:spPr>
          <a:xfrm>
            <a:off x="1273465" y="2490707"/>
            <a:ext cx="7239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F9F2109-432C-42E9-BE3D-CDD648E28424}"/>
              </a:ext>
            </a:extLst>
          </p:cNvPr>
          <p:cNvCxnSpPr>
            <a:cxnSpLocks/>
            <a:stCxn id="45" idx="3"/>
            <a:endCxn id="56" idx="1"/>
          </p:cNvCxnSpPr>
          <p:nvPr/>
        </p:nvCxnSpPr>
        <p:spPr>
          <a:xfrm flipV="1">
            <a:off x="4603431" y="2484156"/>
            <a:ext cx="573448" cy="5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783FF0E-71A3-4FBB-921E-D5679F55BEA6}"/>
              </a:ext>
            </a:extLst>
          </p:cNvPr>
          <p:cNvCxnSpPr>
            <a:cxnSpLocks/>
            <a:stCxn id="56" idx="3"/>
            <a:endCxn id="47" idx="1"/>
          </p:cNvCxnSpPr>
          <p:nvPr/>
        </p:nvCxnSpPr>
        <p:spPr>
          <a:xfrm>
            <a:off x="6244623" y="2484156"/>
            <a:ext cx="54253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4" descr="Image result for redshift icon">
            <a:extLst>
              <a:ext uri="{FF2B5EF4-FFF2-40B4-BE49-F238E27FC236}">
                <a16:creationId xmlns:a16="http://schemas.microsoft.com/office/drawing/2014/main" id="{85E1A0D8-E19C-4C14-9037-A6377717F4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76879" y="1950284"/>
            <a:ext cx="1067744" cy="1067744"/>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Arrow Connector 56">
            <a:extLst>
              <a:ext uri="{FF2B5EF4-FFF2-40B4-BE49-F238E27FC236}">
                <a16:creationId xmlns:a16="http://schemas.microsoft.com/office/drawing/2014/main" id="{E057619D-9C4E-4675-9B90-20786E338EBD}"/>
              </a:ext>
            </a:extLst>
          </p:cNvPr>
          <p:cNvCxnSpPr>
            <a:cxnSpLocks/>
            <a:stCxn id="50" idx="0"/>
            <a:endCxn id="64" idx="2"/>
          </p:cNvCxnSpPr>
          <p:nvPr/>
        </p:nvCxnSpPr>
        <p:spPr>
          <a:xfrm flipH="1" flipV="1">
            <a:off x="5710751" y="3207551"/>
            <a:ext cx="8664" cy="147482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6794971-F5DC-449B-BA9C-7B206EED69B8}"/>
              </a:ext>
            </a:extLst>
          </p:cNvPr>
          <p:cNvCxnSpPr>
            <a:cxnSpLocks/>
            <a:stCxn id="48" idx="0"/>
            <a:endCxn id="62" idx="2"/>
          </p:cNvCxnSpPr>
          <p:nvPr/>
        </p:nvCxnSpPr>
        <p:spPr>
          <a:xfrm flipV="1">
            <a:off x="2531297" y="3211295"/>
            <a:ext cx="0" cy="1220012"/>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0F3C1E-CF0C-44A3-AEA0-61A1E0C1C19A}"/>
              </a:ext>
            </a:extLst>
          </p:cNvPr>
          <p:cNvCxnSpPr>
            <a:stCxn id="48" idx="3"/>
            <a:endCxn id="49" idx="1"/>
          </p:cNvCxnSpPr>
          <p:nvPr/>
        </p:nvCxnSpPr>
        <p:spPr>
          <a:xfrm flipV="1">
            <a:off x="3102744" y="4883688"/>
            <a:ext cx="458146" cy="1"/>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065E044-936A-4C04-8F8D-0ADBCCC444BA}"/>
              </a:ext>
            </a:extLst>
          </p:cNvPr>
          <p:cNvCxnSpPr>
            <a:cxnSpLocks/>
            <a:stCxn id="63" idx="2"/>
            <a:endCxn id="49" idx="0"/>
          </p:cNvCxnSpPr>
          <p:nvPr/>
        </p:nvCxnSpPr>
        <p:spPr>
          <a:xfrm>
            <a:off x="4132578" y="3211294"/>
            <a:ext cx="5853" cy="122782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2E8B587-9788-43D1-A7CF-86FFC34016CC}"/>
              </a:ext>
            </a:extLst>
          </p:cNvPr>
          <p:cNvSpPr txBox="1"/>
          <p:nvPr/>
        </p:nvSpPr>
        <p:spPr>
          <a:xfrm>
            <a:off x="339856" y="2908099"/>
            <a:ext cx="958925" cy="307777"/>
          </a:xfrm>
          <a:prstGeom prst="rect">
            <a:avLst/>
          </a:prstGeom>
          <a:noFill/>
        </p:spPr>
        <p:txBody>
          <a:bodyPr wrap="square" rtlCol="0">
            <a:spAutoFit/>
          </a:bodyPr>
          <a:lstStyle/>
          <a:p>
            <a:r>
              <a:rPr lang="en-US" sz="1400" dirty="0"/>
              <a:t>Data File</a:t>
            </a:r>
          </a:p>
        </p:txBody>
      </p:sp>
      <p:sp>
        <p:nvSpPr>
          <p:cNvPr id="62" name="TextBox 61">
            <a:extLst>
              <a:ext uri="{FF2B5EF4-FFF2-40B4-BE49-F238E27FC236}">
                <a16:creationId xmlns:a16="http://schemas.microsoft.com/office/drawing/2014/main" id="{B1B34CB5-B3EE-41A6-A9F2-6552FA1ED7B1}"/>
              </a:ext>
            </a:extLst>
          </p:cNvPr>
          <p:cNvSpPr txBox="1"/>
          <p:nvPr/>
        </p:nvSpPr>
        <p:spPr>
          <a:xfrm>
            <a:off x="2327874" y="2903518"/>
            <a:ext cx="406846" cy="307777"/>
          </a:xfrm>
          <a:prstGeom prst="rect">
            <a:avLst/>
          </a:prstGeom>
          <a:noFill/>
        </p:spPr>
        <p:txBody>
          <a:bodyPr wrap="square" rtlCol="0">
            <a:spAutoFit/>
          </a:bodyPr>
          <a:lstStyle/>
          <a:p>
            <a:r>
              <a:rPr lang="en-US" sz="1400" dirty="0"/>
              <a:t>S3</a:t>
            </a:r>
          </a:p>
        </p:txBody>
      </p:sp>
      <p:sp>
        <p:nvSpPr>
          <p:cNvPr id="63" name="TextBox 62">
            <a:extLst>
              <a:ext uri="{FF2B5EF4-FFF2-40B4-BE49-F238E27FC236}">
                <a16:creationId xmlns:a16="http://schemas.microsoft.com/office/drawing/2014/main" id="{93D220F3-6A2B-4FBE-9C57-00AF392885FA}"/>
              </a:ext>
            </a:extLst>
          </p:cNvPr>
          <p:cNvSpPr txBox="1"/>
          <p:nvPr/>
        </p:nvSpPr>
        <p:spPr>
          <a:xfrm>
            <a:off x="3829992" y="2903517"/>
            <a:ext cx="605171" cy="307777"/>
          </a:xfrm>
          <a:prstGeom prst="rect">
            <a:avLst/>
          </a:prstGeom>
          <a:noFill/>
        </p:spPr>
        <p:txBody>
          <a:bodyPr wrap="square" rtlCol="0">
            <a:spAutoFit/>
          </a:bodyPr>
          <a:lstStyle/>
          <a:p>
            <a:r>
              <a:rPr lang="en-US" sz="1400" dirty="0"/>
              <a:t>Glue</a:t>
            </a:r>
          </a:p>
        </p:txBody>
      </p:sp>
      <p:sp>
        <p:nvSpPr>
          <p:cNvPr id="64" name="TextBox 63">
            <a:extLst>
              <a:ext uri="{FF2B5EF4-FFF2-40B4-BE49-F238E27FC236}">
                <a16:creationId xmlns:a16="http://schemas.microsoft.com/office/drawing/2014/main" id="{CCD5C80E-82DE-4B5D-828B-ADAE73C9872E}"/>
              </a:ext>
            </a:extLst>
          </p:cNvPr>
          <p:cNvSpPr txBox="1"/>
          <p:nvPr/>
        </p:nvSpPr>
        <p:spPr>
          <a:xfrm>
            <a:off x="5266184" y="2899774"/>
            <a:ext cx="889134" cy="307777"/>
          </a:xfrm>
          <a:prstGeom prst="rect">
            <a:avLst/>
          </a:prstGeom>
          <a:noFill/>
        </p:spPr>
        <p:txBody>
          <a:bodyPr wrap="square" rtlCol="0">
            <a:spAutoFit/>
          </a:bodyPr>
          <a:lstStyle/>
          <a:p>
            <a:r>
              <a:rPr lang="en-US" sz="1400" dirty="0"/>
              <a:t>Redshift</a:t>
            </a:r>
          </a:p>
        </p:txBody>
      </p:sp>
      <p:sp>
        <p:nvSpPr>
          <p:cNvPr id="65" name="TextBox 64">
            <a:extLst>
              <a:ext uri="{FF2B5EF4-FFF2-40B4-BE49-F238E27FC236}">
                <a16:creationId xmlns:a16="http://schemas.microsoft.com/office/drawing/2014/main" id="{0F8D73C6-848E-4CCA-824A-1F62C4673ED0}"/>
              </a:ext>
            </a:extLst>
          </p:cNvPr>
          <p:cNvSpPr txBox="1"/>
          <p:nvPr/>
        </p:nvSpPr>
        <p:spPr>
          <a:xfrm>
            <a:off x="6679876" y="2899773"/>
            <a:ext cx="1103693" cy="307777"/>
          </a:xfrm>
          <a:prstGeom prst="rect">
            <a:avLst/>
          </a:prstGeom>
          <a:noFill/>
        </p:spPr>
        <p:txBody>
          <a:bodyPr wrap="square" rtlCol="0">
            <a:spAutoFit/>
          </a:bodyPr>
          <a:lstStyle/>
          <a:p>
            <a:r>
              <a:rPr lang="en-US" sz="1400" dirty="0" err="1"/>
              <a:t>QuickSight</a:t>
            </a:r>
            <a:endParaRPr lang="en-US" sz="1400" dirty="0"/>
          </a:p>
        </p:txBody>
      </p:sp>
      <p:sp>
        <p:nvSpPr>
          <p:cNvPr id="66" name="TextBox 65">
            <a:extLst>
              <a:ext uri="{FF2B5EF4-FFF2-40B4-BE49-F238E27FC236}">
                <a16:creationId xmlns:a16="http://schemas.microsoft.com/office/drawing/2014/main" id="{216DDCBB-9B6C-4348-BD90-51A085CB49D0}"/>
              </a:ext>
            </a:extLst>
          </p:cNvPr>
          <p:cNvSpPr txBox="1"/>
          <p:nvPr/>
        </p:nvSpPr>
        <p:spPr>
          <a:xfrm>
            <a:off x="1859505" y="5279359"/>
            <a:ext cx="1399389" cy="307777"/>
          </a:xfrm>
          <a:prstGeom prst="rect">
            <a:avLst/>
          </a:prstGeom>
          <a:noFill/>
        </p:spPr>
        <p:txBody>
          <a:bodyPr wrap="square" rtlCol="0">
            <a:spAutoFit/>
          </a:bodyPr>
          <a:lstStyle/>
          <a:p>
            <a:r>
              <a:rPr lang="en-US" sz="1400" dirty="0"/>
              <a:t>Glue Crawler</a:t>
            </a:r>
          </a:p>
        </p:txBody>
      </p:sp>
      <p:sp>
        <p:nvSpPr>
          <p:cNvPr id="67" name="TextBox 66">
            <a:extLst>
              <a:ext uri="{FF2B5EF4-FFF2-40B4-BE49-F238E27FC236}">
                <a16:creationId xmlns:a16="http://schemas.microsoft.com/office/drawing/2014/main" id="{2F6AB24F-50E2-4D01-879C-0D374AEDFFCE}"/>
              </a:ext>
            </a:extLst>
          </p:cNvPr>
          <p:cNvSpPr txBox="1"/>
          <p:nvPr/>
        </p:nvSpPr>
        <p:spPr>
          <a:xfrm>
            <a:off x="3746676" y="5279359"/>
            <a:ext cx="771801" cy="307777"/>
          </a:xfrm>
          <a:prstGeom prst="rect">
            <a:avLst/>
          </a:prstGeom>
          <a:noFill/>
        </p:spPr>
        <p:txBody>
          <a:bodyPr wrap="square" rtlCol="0">
            <a:spAutoFit/>
          </a:bodyPr>
          <a:lstStyle/>
          <a:p>
            <a:r>
              <a:rPr lang="en-US" sz="1400" dirty="0"/>
              <a:t>Athena</a:t>
            </a:r>
          </a:p>
        </p:txBody>
      </p:sp>
      <p:sp>
        <p:nvSpPr>
          <p:cNvPr id="35" name="TextBox 34">
            <a:extLst>
              <a:ext uri="{FF2B5EF4-FFF2-40B4-BE49-F238E27FC236}">
                <a16:creationId xmlns:a16="http://schemas.microsoft.com/office/drawing/2014/main" id="{778A62EA-EE6A-4C31-B6CF-8E54577BC6DF}"/>
              </a:ext>
            </a:extLst>
          </p:cNvPr>
          <p:cNvSpPr txBox="1"/>
          <p:nvPr/>
        </p:nvSpPr>
        <p:spPr>
          <a:xfrm>
            <a:off x="4868459" y="5563296"/>
            <a:ext cx="1647430" cy="307777"/>
          </a:xfrm>
          <a:prstGeom prst="rect">
            <a:avLst/>
          </a:prstGeom>
          <a:noFill/>
        </p:spPr>
        <p:txBody>
          <a:bodyPr wrap="square" rtlCol="0">
            <a:spAutoFit/>
          </a:bodyPr>
          <a:lstStyle/>
          <a:p>
            <a:r>
              <a:rPr lang="en-US" sz="1400" dirty="0"/>
              <a:t>SQL Workbench/J</a:t>
            </a:r>
          </a:p>
        </p:txBody>
      </p:sp>
      <p:sp>
        <p:nvSpPr>
          <p:cNvPr id="36" name="Rectangle 35">
            <a:extLst>
              <a:ext uri="{FF2B5EF4-FFF2-40B4-BE49-F238E27FC236}">
                <a16:creationId xmlns:a16="http://schemas.microsoft.com/office/drawing/2014/main" id="{DC7DEACD-2541-4DB3-AC26-CCD0FE8D2204}"/>
              </a:ext>
            </a:extLst>
          </p:cNvPr>
          <p:cNvSpPr/>
          <p:nvPr/>
        </p:nvSpPr>
        <p:spPr>
          <a:xfrm>
            <a:off x="5218606" y="2039589"/>
            <a:ext cx="947136"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C905FD5-4188-4342-AB04-7F7C42613EE6}"/>
              </a:ext>
            </a:extLst>
          </p:cNvPr>
          <p:cNvSpPr/>
          <p:nvPr/>
        </p:nvSpPr>
        <p:spPr>
          <a:xfrm>
            <a:off x="2062336" y="2039588"/>
            <a:ext cx="947136" cy="86725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A2D98A9-CAE2-4655-B753-0728B406BCD3}"/>
              </a:ext>
            </a:extLst>
          </p:cNvPr>
          <p:cNvSpPr/>
          <p:nvPr/>
        </p:nvSpPr>
        <p:spPr>
          <a:xfrm>
            <a:off x="3653302" y="4438062"/>
            <a:ext cx="947136" cy="88913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BD41704-E692-4CE0-8525-A27495E16854}"/>
              </a:ext>
            </a:extLst>
          </p:cNvPr>
          <p:cNvSpPr/>
          <p:nvPr/>
        </p:nvSpPr>
        <p:spPr>
          <a:xfrm>
            <a:off x="3672326" y="2039588"/>
            <a:ext cx="947136" cy="8601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98EE5C8-9FC9-4F62-8369-7DDBDFC441B0}"/>
              </a:ext>
            </a:extLst>
          </p:cNvPr>
          <p:cNvSpPr/>
          <p:nvPr/>
        </p:nvSpPr>
        <p:spPr>
          <a:xfrm>
            <a:off x="1999540" y="4457426"/>
            <a:ext cx="996510"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8F6650B-A32C-4E06-91CF-3075803F5DF7}"/>
              </a:ext>
            </a:extLst>
          </p:cNvPr>
          <p:cNvSpPr/>
          <p:nvPr/>
        </p:nvSpPr>
        <p:spPr>
          <a:xfrm>
            <a:off x="5203752" y="4689206"/>
            <a:ext cx="989657" cy="8891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5E5E2EE-60F4-4695-9A9B-362D9CF6DD6F}"/>
              </a:ext>
            </a:extLst>
          </p:cNvPr>
          <p:cNvSpPr/>
          <p:nvPr/>
        </p:nvSpPr>
        <p:spPr>
          <a:xfrm>
            <a:off x="6808389" y="2082057"/>
            <a:ext cx="846665" cy="7938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5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4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DA0AA4-5FE4-477C-9CDF-233411C16C6E}"/>
              </a:ext>
            </a:extLst>
          </p:cNvPr>
          <p:cNvPicPr>
            <a:picLocks noChangeAspect="1"/>
          </p:cNvPicPr>
          <p:nvPr/>
        </p:nvPicPr>
        <p:blipFill>
          <a:blip r:embed="rId3"/>
          <a:stretch>
            <a:fillRect/>
          </a:stretch>
        </p:blipFill>
        <p:spPr>
          <a:xfrm>
            <a:off x="2349275" y="2809187"/>
            <a:ext cx="8998191" cy="2859437"/>
          </a:xfrm>
          <a:prstGeom prst="rect">
            <a:avLst/>
          </a:prstGeom>
        </p:spPr>
        <p:style>
          <a:lnRef idx="2">
            <a:schemeClr val="dk1"/>
          </a:lnRef>
          <a:fillRef idx="1">
            <a:schemeClr val="lt1"/>
          </a:fillRef>
          <a:effectRef idx="0">
            <a:schemeClr val="dk1"/>
          </a:effectRef>
          <a:fontRef idx="minor">
            <a:schemeClr val="dk1"/>
          </a:fontRef>
        </p:style>
      </p:pic>
      <p:pic>
        <p:nvPicPr>
          <p:cNvPr id="5" name="Picture 4">
            <a:extLst>
              <a:ext uri="{FF2B5EF4-FFF2-40B4-BE49-F238E27FC236}">
                <a16:creationId xmlns:a16="http://schemas.microsoft.com/office/drawing/2014/main" id="{25CC8A58-C815-4199-B1F4-381D43D61165}"/>
              </a:ext>
            </a:extLst>
          </p:cNvPr>
          <p:cNvPicPr>
            <a:picLocks noChangeAspect="1"/>
          </p:cNvPicPr>
          <p:nvPr/>
        </p:nvPicPr>
        <p:blipFill>
          <a:blip r:embed="rId4"/>
          <a:stretch>
            <a:fillRect/>
          </a:stretch>
        </p:blipFill>
        <p:spPr>
          <a:xfrm>
            <a:off x="5669826" y="406787"/>
            <a:ext cx="4775141" cy="2174357"/>
          </a:xfrm>
          <a:prstGeom prst="rect">
            <a:avLst/>
          </a:prstGeom>
        </p:spPr>
        <p:style>
          <a:lnRef idx="2">
            <a:schemeClr val="dk1"/>
          </a:lnRef>
          <a:fillRef idx="1">
            <a:schemeClr val="lt1"/>
          </a:fillRef>
          <a:effectRef idx="0">
            <a:schemeClr val="dk1"/>
          </a:effectRef>
          <a:fontRef idx="minor">
            <a:schemeClr val="dk1"/>
          </a:fontRef>
        </p:style>
      </p:pic>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02355"/>
            <a:ext cx="4037140" cy="1058131"/>
          </a:xfrm>
        </p:spPr>
        <p:txBody>
          <a:bodyPr>
            <a:normAutofit/>
          </a:bodyPr>
          <a:lstStyle/>
          <a:p>
            <a:pPr marL="0" indent="0">
              <a:buNone/>
            </a:pPr>
            <a:r>
              <a:rPr lang="en-US" sz="2400" dirty="0"/>
              <a:t>Then make the Lambda run the Glue job.</a:t>
            </a:r>
          </a:p>
          <a:p>
            <a:pPr marL="0" indent="0">
              <a:buNone/>
            </a:pPr>
            <a:endParaRPr lang="en-US" sz="2400" dirty="0"/>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646331"/>
          </a:xfrm>
          <a:prstGeom prst="rect">
            <a:avLst/>
          </a:prstGeom>
          <a:noFill/>
        </p:spPr>
        <p:txBody>
          <a:bodyPr wrap="square" rtlCol="0">
            <a:spAutoFit/>
          </a:bodyPr>
          <a:lstStyle/>
          <a:p>
            <a:pPr lvl="1"/>
            <a:r>
              <a:rPr lang="en-US" b="1" dirty="0"/>
              <a:t>Automatically run Glue job </a:t>
            </a:r>
          </a:p>
          <a:p>
            <a:pPr lvl="1"/>
            <a:r>
              <a:rPr lang="en-US" b="1" dirty="0"/>
              <a:t>using Lambda – a serverless function</a:t>
            </a:r>
          </a:p>
        </p:txBody>
      </p:sp>
      <p:sp>
        <p:nvSpPr>
          <p:cNvPr id="12" name="Content Placeholder 2">
            <a:extLst>
              <a:ext uri="{FF2B5EF4-FFF2-40B4-BE49-F238E27FC236}">
                <a16:creationId xmlns:a16="http://schemas.microsoft.com/office/drawing/2014/main" id="{EBFC8030-0035-4B7E-BF3E-98979C3A370B}"/>
              </a:ext>
            </a:extLst>
          </p:cNvPr>
          <p:cNvSpPr txBox="1">
            <a:spLocks/>
          </p:cNvSpPr>
          <p:nvPr/>
        </p:nvSpPr>
        <p:spPr>
          <a:xfrm>
            <a:off x="440267" y="5180078"/>
            <a:ext cx="8998190" cy="1949669"/>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spcBef>
                <a:spcPts val="600"/>
              </a:spcBef>
              <a:buFont typeface="Wingdings" pitchFamily="2" charset="2"/>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boto3</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def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lambda_handler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(event, context):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glue = boto3.</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client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glueResponse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a:t>
            </a:r>
            <a:r>
              <a:rPr lang="en-US" sz="1600" dirty="0" err="1">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start_job_run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glue_tutorial_xxx</a:t>
            </a:r>
            <a:r>
              <a:rPr lang="en-US" sz="16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chemeClr val="tx1">
                    <a:lumMod val="75000"/>
                    <a:lumOff val="25000"/>
                  </a:schemeClr>
                </a:solidFill>
                <a:latin typeface="Lucida Console" panose="020B0609040504020204" pitchFamily="49" charset="0"/>
                <a:ea typeface="MS Mincho" panose="020B0400000000000000" pitchFamily="49" charset="-128"/>
                <a:cs typeface="Arabic Typesetting" panose="020B0604020202020204" pitchFamily="66" charset="-78"/>
              </a:rPr>
              <a:t>)</a:t>
            </a:r>
          </a:p>
        </p:txBody>
      </p:sp>
      <p:cxnSp>
        <p:nvCxnSpPr>
          <p:cNvPr id="15" name="Straight Arrow Connector 14">
            <a:extLst>
              <a:ext uri="{FF2B5EF4-FFF2-40B4-BE49-F238E27FC236}">
                <a16:creationId xmlns:a16="http://schemas.microsoft.com/office/drawing/2014/main" id="{7F1955F2-6569-4047-980D-3080721CAE2A}"/>
              </a:ext>
            </a:extLst>
          </p:cNvPr>
          <p:cNvCxnSpPr>
            <a:cxnSpLocks/>
          </p:cNvCxnSpPr>
          <p:nvPr/>
        </p:nvCxnSpPr>
        <p:spPr>
          <a:xfrm>
            <a:off x="2140814" y="4354125"/>
            <a:ext cx="2714215" cy="2097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658441E-AE8C-47CC-9CB6-AA84900A5EFB}"/>
              </a:ext>
            </a:extLst>
          </p:cNvPr>
          <p:cNvSpPr/>
          <p:nvPr/>
        </p:nvSpPr>
        <p:spPr>
          <a:xfrm>
            <a:off x="10524196" y="2776529"/>
            <a:ext cx="779726" cy="46322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33F19E82-B171-46DE-9B61-98181A8635E3}"/>
              </a:ext>
            </a:extLst>
          </p:cNvPr>
          <p:cNvSpPr txBox="1"/>
          <p:nvPr/>
        </p:nvSpPr>
        <p:spPr>
          <a:xfrm>
            <a:off x="615386" y="3488682"/>
            <a:ext cx="1848755" cy="1569660"/>
          </a:xfrm>
          <a:prstGeom prst="rect">
            <a:avLst/>
          </a:prstGeom>
          <a:noFill/>
        </p:spPr>
        <p:txBody>
          <a:bodyPr wrap="square" rtlCol="0">
            <a:spAutoFit/>
          </a:bodyPr>
          <a:lstStyle/>
          <a:p>
            <a:r>
              <a:rPr lang="en-US" sz="2400" dirty="0">
                <a:solidFill>
                  <a:srgbClr val="FF0000"/>
                </a:solidFill>
              </a:rPr>
              <a:t>Add code under ‘lambda_</a:t>
            </a:r>
          </a:p>
          <a:p>
            <a:r>
              <a:rPr lang="en-US" sz="2400" dirty="0">
                <a:solidFill>
                  <a:srgbClr val="FF0000"/>
                </a:solidFill>
              </a:rPr>
              <a:t>function’</a:t>
            </a:r>
          </a:p>
        </p:txBody>
      </p:sp>
      <p:sp>
        <p:nvSpPr>
          <p:cNvPr id="21" name="TextBox 20">
            <a:extLst>
              <a:ext uri="{FF2B5EF4-FFF2-40B4-BE49-F238E27FC236}">
                <a16:creationId xmlns:a16="http://schemas.microsoft.com/office/drawing/2014/main" id="{76EFBDC7-6CA1-4017-92FD-79DEB53F1E83}"/>
              </a:ext>
            </a:extLst>
          </p:cNvPr>
          <p:cNvSpPr txBox="1"/>
          <p:nvPr/>
        </p:nvSpPr>
        <p:spPr>
          <a:xfrm>
            <a:off x="10291264" y="511270"/>
            <a:ext cx="1848755" cy="461665"/>
          </a:xfrm>
          <a:prstGeom prst="rect">
            <a:avLst/>
          </a:prstGeom>
          <a:noFill/>
        </p:spPr>
        <p:txBody>
          <a:bodyPr wrap="square" rtlCol="0">
            <a:spAutoFit/>
          </a:bodyPr>
          <a:lstStyle/>
          <a:p>
            <a:r>
              <a:rPr lang="en-US" sz="2400" dirty="0">
                <a:solidFill>
                  <a:srgbClr val="FF0000"/>
                </a:solidFill>
              </a:rPr>
              <a:t>Click here</a:t>
            </a:r>
          </a:p>
        </p:txBody>
      </p:sp>
      <p:cxnSp>
        <p:nvCxnSpPr>
          <p:cNvPr id="22" name="Straight Arrow Connector 21">
            <a:extLst>
              <a:ext uri="{FF2B5EF4-FFF2-40B4-BE49-F238E27FC236}">
                <a16:creationId xmlns:a16="http://schemas.microsoft.com/office/drawing/2014/main" id="{026B5A64-3A76-4134-8E7F-8D0CF024634B}"/>
              </a:ext>
            </a:extLst>
          </p:cNvPr>
          <p:cNvCxnSpPr>
            <a:cxnSpLocks/>
          </p:cNvCxnSpPr>
          <p:nvPr/>
        </p:nvCxnSpPr>
        <p:spPr>
          <a:xfrm flipH="1">
            <a:off x="9915118" y="923338"/>
            <a:ext cx="1155146" cy="2824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82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3037607" cy="4818580"/>
          </a:xfrm>
        </p:spPr>
        <p:txBody>
          <a:bodyPr>
            <a:normAutofit/>
          </a:bodyPr>
          <a:lstStyle/>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
        <p:nvSpPr>
          <p:cNvPr id="2" name="Rectangle 1">
            <a:extLst>
              <a:ext uri="{FF2B5EF4-FFF2-40B4-BE49-F238E27FC236}">
                <a16:creationId xmlns:a16="http://schemas.microsoft.com/office/drawing/2014/main" id="{823B4FDF-BD66-4813-9D34-0EF560AEE545}"/>
              </a:ext>
            </a:extLst>
          </p:cNvPr>
          <p:cNvSpPr/>
          <p:nvPr/>
        </p:nvSpPr>
        <p:spPr>
          <a:xfrm>
            <a:off x="7199586" y="5475891"/>
            <a:ext cx="861847" cy="19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9896B0-5500-4035-959E-4F19EE753A78}"/>
              </a:ext>
            </a:extLst>
          </p:cNvPr>
          <p:cNvPicPr>
            <a:picLocks noChangeAspect="1"/>
          </p:cNvPicPr>
          <p:nvPr/>
        </p:nvPicPr>
        <p:blipFill>
          <a:blip r:embed="rId4"/>
          <a:stretch>
            <a:fillRect/>
          </a:stretch>
        </p:blipFill>
        <p:spPr>
          <a:xfrm>
            <a:off x="3680597" y="1650181"/>
            <a:ext cx="5831265" cy="2887908"/>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566FE1EF-9A02-483E-B57E-46AD06B0C99B}"/>
              </a:ext>
            </a:extLst>
          </p:cNvPr>
          <p:cNvPicPr>
            <a:picLocks noChangeAspect="1"/>
          </p:cNvPicPr>
          <p:nvPr/>
        </p:nvPicPr>
        <p:blipFill>
          <a:blip r:embed="rId5"/>
          <a:stretch>
            <a:fillRect/>
          </a:stretch>
        </p:blipFill>
        <p:spPr>
          <a:xfrm>
            <a:off x="5627307" y="3200095"/>
            <a:ext cx="5492640" cy="3229006"/>
          </a:xfrm>
          <a:prstGeom prst="rect">
            <a:avLst/>
          </a:prstGeom>
        </p:spPr>
        <p:style>
          <a:lnRef idx="2">
            <a:schemeClr val="dk1"/>
          </a:lnRef>
          <a:fillRef idx="1">
            <a:schemeClr val="lt1"/>
          </a:fillRef>
          <a:effectRef idx="0">
            <a:schemeClr val="dk1"/>
          </a:effectRef>
          <a:fontRef idx="minor">
            <a:schemeClr val="dk1"/>
          </a:fontRef>
        </p:style>
      </p:pic>
      <p:sp>
        <p:nvSpPr>
          <p:cNvPr id="11" name="Oval 10">
            <a:extLst>
              <a:ext uri="{FF2B5EF4-FFF2-40B4-BE49-F238E27FC236}">
                <a16:creationId xmlns:a16="http://schemas.microsoft.com/office/drawing/2014/main" id="{5C649BCE-F4C5-4B96-AC4C-5F0F65C41017}"/>
              </a:ext>
            </a:extLst>
          </p:cNvPr>
          <p:cNvSpPr/>
          <p:nvPr/>
        </p:nvSpPr>
        <p:spPr>
          <a:xfrm>
            <a:off x="4989116" y="2417379"/>
            <a:ext cx="938717" cy="41285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79D50B6-74F6-4E96-A884-07FC6FA4AE02}"/>
              </a:ext>
            </a:extLst>
          </p:cNvPr>
          <p:cNvCxnSpPr>
            <a:cxnSpLocks/>
          </p:cNvCxnSpPr>
          <p:nvPr/>
        </p:nvCxnSpPr>
        <p:spPr>
          <a:xfrm flipH="1" flipV="1">
            <a:off x="8061433" y="4325667"/>
            <a:ext cx="1117937" cy="17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3F8D97-F979-402A-885C-27261F01AF67}"/>
              </a:ext>
            </a:extLst>
          </p:cNvPr>
          <p:cNvCxnSpPr>
            <a:cxnSpLocks/>
          </p:cNvCxnSpPr>
          <p:nvPr/>
        </p:nvCxnSpPr>
        <p:spPr>
          <a:xfrm flipH="1">
            <a:off x="7935310" y="4517095"/>
            <a:ext cx="1244061" cy="3488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1287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478424" y="1556667"/>
            <a:ext cx="6382442" cy="4578733"/>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
        <p:nvSpPr>
          <p:cNvPr id="2" name="Rectangle 1">
            <a:extLst>
              <a:ext uri="{FF2B5EF4-FFF2-40B4-BE49-F238E27FC236}">
                <a16:creationId xmlns:a16="http://schemas.microsoft.com/office/drawing/2014/main" id="{823B4FDF-BD66-4813-9D34-0EF560AEE545}"/>
              </a:ext>
            </a:extLst>
          </p:cNvPr>
          <p:cNvSpPr/>
          <p:nvPr/>
        </p:nvSpPr>
        <p:spPr>
          <a:xfrm>
            <a:off x="7521122" y="5486401"/>
            <a:ext cx="861847" cy="19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EDB6CF0-1838-489E-A1AC-CEF770C73C9E}"/>
              </a:ext>
            </a:extLst>
          </p:cNvPr>
          <p:cNvPicPr>
            <a:picLocks noChangeAspect="1"/>
          </p:cNvPicPr>
          <p:nvPr/>
        </p:nvPicPr>
        <p:blipFill>
          <a:blip r:embed="rId5"/>
          <a:stretch>
            <a:fillRect/>
          </a:stretch>
        </p:blipFill>
        <p:spPr>
          <a:xfrm>
            <a:off x="154935" y="3468004"/>
            <a:ext cx="5075961" cy="2667396"/>
          </a:xfrm>
          <a:prstGeom prst="rect">
            <a:avLst/>
          </a:prstGeom>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1D5ADFF9-0A7A-40ED-AF31-2ECE3B494A1C}"/>
              </a:ext>
            </a:extLst>
          </p:cNvPr>
          <p:cNvSpPr txBox="1"/>
          <p:nvPr/>
        </p:nvSpPr>
        <p:spPr>
          <a:xfrm>
            <a:off x="8669645" y="5441570"/>
            <a:ext cx="1756022" cy="292388"/>
          </a:xfrm>
          <a:prstGeom prst="rect">
            <a:avLst/>
          </a:prstGeom>
          <a:solidFill>
            <a:schemeClr val="bg1"/>
          </a:solidFill>
        </p:spPr>
        <p:txBody>
          <a:bodyPr wrap="square" rtlCol="0">
            <a:spAutoFit/>
          </a:bodyPr>
          <a:lstStyle/>
          <a:p>
            <a:r>
              <a:rPr lang="en-US" sz="1300" dirty="0" err="1">
                <a:latin typeface="Arial" panose="020B0604020202020204" pitchFamily="34" charset="0"/>
                <a:cs typeface="Arial" panose="020B0604020202020204" pitchFamily="34" charset="0"/>
              </a:rPr>
              <a:t>glue_tutorial_xxx</a:t>
            </a:r>
            <a:endParaRPr lang="en-US" sz="1300" dirty="0">
              <a:latin typeface="Arial" panose="020B0604020202020204" pitchFamily="34" charset="0"/>
              <a:cs typeface="Arial" panose="020B0604020202020204" pitchFamily="34" charset="0"/>
            </a:endParaRPr>
          </a:p>
        </p:txBody>
      </p:sp>
      <p:sp>
        <p:nvSpPr>
          <p:cNvPr id="14" name="Content Placeholder 2">
            <a:extLst>
              <a:ext uri="{FF2B5EF4-FFF2-40B4-BE49-F238E27FC236}">
                <a16:creationId xmlns:a16="http://schemas.microsoft.com/office/drawing/2014/main" id="{9B251F33-C7A5-4744-9DDF-2C57D0A6DA07}"/>
              </a:ext>
            </a:extLst>
          </p:cNvPr>
          <p:cNvSpPr>
            <a:spLocks noGrp="1"/>
          </p:cNvSpPr>
          <p:nvPr>
            <p:ph idx="1"/>
          </p:nvPr>
        </p:nvSpPr>
        <p:spPr>
          <a:xfrm>
            <a:off x="462338" y="1787703"/>
            <a:ext cx="4372421" cy="1418761"/>
          </a:xfrm>
        </p:spPr>
        <p:txBody>
          <a:bodyPr>
            <a:normAutofit/>
          </a:bodyPr>
          <a:lstStyle/>
          <a:p>
            <a:r>
              <a:rPr lang="en-US" sz="2400" dirty="0"/>
              <a:t>Enter the filename and the glue job that loads that file</a:t>
            </a:r>
          </a:p>
        </p:txBody>
      </p:sp>
    </p:spTree>
    <p:extLst>
      <p:ext uri="{BB962C8B-B14F-4D97-AF65-F5344CB8AC3E}">
        <p14:creationId xmlns:p14="http://schemas.microsoft.com/office/powerpoint/2010/main" val="29427723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style>
          <a:lnRef idx="2">
            <a:schemeClr val="dk1"/>
          </a:lnRef>
          <a:fillRef idx="1">
            <a:schemeClr val="lt1"/>
          </a:fillRef>
          <a:effectRef idx="0">
            <a:schemeClr val="dk1"/>
          </a:effectRef>
          <a:fontRef idx="minor">
            <a:schemeClr val="dk1"/>
          </a:fontRef>
        </p:style>
      </p:pic>
      <p:sp>
        <p:nvSpPr>
          <p:cNvPr id="17" name="Content Placeholder 2">
            <a:extLst>
              <a:ext uri="{FF2B5EF4-FFF2-40B4-BE49-F238E27FC236}">
                <a16:creationId xmlns:a16="http://schemas.microsoft.com/office/drawing/2014/main" id="{E84C9924-57C5-44BD-A1C0-CA4078D1B31A}"/>
              </a:ext>
            </a:extLst>
          </p:cNvPr>
          <p:cNvSpPr txBox="1">
            <a:spLocks/>
          </p:cNvSpPr>
          <p:nvPr/>
        </p:nvSpPr>
        <p:spPr>
          <a:xfrm>
            <a:off x="3972340" y="2291664"/>
            <a:ext cx="7341787" cy="3624664"/>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spcBef>
                <a:spcPts val="200"/>
              </a:spcBef>
              <a:buNone/>
            </a:pP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boto3</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def</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lambda_handler</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(event, context):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source_key_name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event[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Records</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s3</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object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key</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filename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source_key_name.rsplit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1</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1</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].split(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 '</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1</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boto3.resource(</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dynamodb</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table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dynamodb.Table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glue_triggers</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dynamodb_response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table.get_item</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(Key = {</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filename</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filename})</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glue_job</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dynamodb_response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Item</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glue_job</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glue = boto3.</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client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glue_response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a:t>
            </a:r>
            <a:r>
              <a:rPr lang="en-US" sz="1400" dirty="0" err="1">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start_job_run</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JobName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glue_job</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endPar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453352" y="1490870"/>
            <a:ext cx="1717412" cy="12313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744664"/>
            <a:ext cx="466256" cy="11541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522310"/>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5421" y="4679761"/>
            <a:ext cx="2472147" cy="1938992"/>
          </a:xfrm>
          <a:prstGeom prst="rect">
            <a:avLst/>
          </a:prstGeom>
          <a:noFill/>
        </p:spPr>
        <p:txBody>
          <a:bodyPr wrap="square" rtlCol="0">
            <a:spAutoFit/>
          </a:bodyPr>
          <a:lstStyle/>
          <a:p>
            <a:r>
              <a:rPr lang="en-US" sz="2400" dirty="0">
                <a:solidFill>
                  <a:srgbClr val="FF0000"/>
                </a:solidFill>
              </a:rPr>
              <a:t>This returns the Glue job associated with that file, then we trigger that job</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However when we try to run this lambda, we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style>
          <a:lnRef idx="2">
            <a:schemeClr val="dk1"/>
          </a:lnRef>
          <a:fillRef idx="1">
            <a:schemeClr val="lt1"/>
          </a:fillRef>
          <a:effectRef idx="0">
            <a:schemeClr val="dk1"/>
          </a:effectRef>
          <a:fontRef idx="minor">
            <a:schemeClr val="dk1"/>
          </a:fontRef>
        </p:style>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9AC1D8-3BD6-46CB-AE76-E1EBE8FE9747}"/>
              </a:ext>
            </a:extLst>
          </p:cNvPr>
          <p:cNvPicPr>
            <a:picLocks noChangeAspect="1"/>
          </p:cNvPicPr>
          <p:nvPr/>
        </p:nvPicPr>
        <p:blipFill rotWithShape="1">
          <a:blip r:embed="rId3"/>
          <a:srcRect b="36258"/>
          <a:stretch/>
        </p:blipFill>
        <p:spPr>
          <a:xfrm>
            <a:off x="1925459" y="1596391"/>
            <a:ext cx="8341081" cy="2475534"/>
          </a:xfrm>
          <a:prstGeom prst="rect">
            <a:avLst/>
          </a:prstGeom>
        </p:spPr>
        <p:style>
          <a:lnRef idx="2">
            <a:schemeClr val="dk1"/>
          </a:lnRef>
          <a:fillRef idx="1">
            <a:schemeClr val="lt1"/>
          </a:fillRef>
          <a:effectRef idx="0">
            <a:schemeClr val="dk1"/>
          </a:effectRef>
          <a:fontRef idx="minor">
            <a:schemeClr val="dk1"/>
          </a:fontRef>
        </p:style>
      </p:pic>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rotWithShape="1">
          <a:blip r:embed="rId4">
            <a:extLst>
              <a:ext uri="{28A0092B-C50C-407E-A947-70E740481C1C}">
                <a14:useLocalDpi xmlns:a14="http://schemas.microsoft.com/office/drawing/2010/main" val="0"/>
              </a:ext>
            </a:extLst>
          </a:blip>
          <a:srcRect r="29189"/>
          <a:stretch/>
        </p:blipFill>
        <p:spPr>
          <a:xfrm>
            <a:off x="440267" y="4610471"/>
            <a:ext cx="6051988" cy="1817847"/>
          </a:xfrm>
          <a:prstGeom prst="rect">
            <a:avLst/>
          </a:prstGeom>
        </p:spPr>
        <p:style>
          <a:lnRef idx="2">
            <a:schemeClr val="dk1"/>
          </a:lnRef>
          <a:fillRef idx="1">
            <a:schemeClr val="lt1"/>
          </a:fillRef>
          <a:effectRef idx="0">
            <a:schemeClr val="dk1"/>
          </a:effectRef>
          <a:fontRef idx="minor">
            <a:schemeClr val="dk1"/>
          </a:fontRef>
        </p:style>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rotWithShape="1">
          <a:blip r:embed="rId5">
            <a:extLst>
              <a:ext uri="{28A0092B-C50C-407E-A947-70E740481C1C}">
                <a14:useLocalDpi xmlns:a14="http://schemas.microsoft.com/office/drawing/2010/main" val="0"/>
              </a:ext>
            </a:extLst>
          </a:blip>
          <a:srcRect t="13477"/>
          <a:stretch/>
        </p:blipFill>
        <p:spPr>
          <a:xfrm>
            <a:off x="6711245" y="4294644"/>
            <a:ext cx="4622800" cy="2287554"/>
          </a:xfrm>
          <a:prstGeom prst="rect">
            <a:avLst/>
          </a:prstGeom>
        </p:spPr>
        <p:style>
          <a:lnRef idx="2">
            <a:schemeClr val="dk1"/>
          </a:lnRef>
          <a:fillRef idx="1">
            <a:schemeClr val="lt1"/>
          </a:fillRef>
          <a:effectRef idx="0">
            <a:schemeClr val="dk1"/>
          </a:effectRef>
          <a:fontRef idx="minor">
            <a:schemeClr val="dk1"/>
          </a:fontRef>
        </p:style>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flipH="1">
            <a:off x="8686800" y="4397829"/>
            <a:ext cx="2866236" cy="762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221277" y="4136571"/>
            <a:ext cx="600519" cy="122936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
        <p:nvSpPr>
          <p:cNvPr id="17" name="Oval 16">
            <a:extLst>
              <a:ext uri="{FF2B5EF4-FFF2-40B4-BE49-F238E27FC236}">
                <a16:creationId xmlns:a16="http://schemas.microsoft.com/office/drawing/2014/main" id="{A92AC5E8-81A8-4E1D-84BF-8F0E8E63BB63}"/>
              </a:ext>
            </a:extLst>
          </p:cNvPr>
          <p:cNvSpPr/>
          <p:nvPr/>
        </p:nvSpPr>
        <p:spPr>
          <a:xfrm>
            <a:off x="2094806" y="3530243"/>
            <a:ext cx="774194" cy="41358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2771903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BE096-D6FC-4C45-ACD9-18A68F1DB4E8}"/>
              </a:ext>
            </a:extLst>
          </p:cNvPr>
          <p:cNvPicPr>
            <a:picLocks noChangeAspect="1"/>
          </p:cNvPicPr>
          <p:nvPr/>
        </p:nvPicPr>
        <p:blipFill>
          <a:blip r:embed="rId3"/>
          <a:stretch>
            <a:fillRect/>
          </a:stretch>
        </p:blipFill>
        <p:spPr>
          <a:xfrm>
            <a:off x="2217619" y="3786959"/>
            <a:ext cx="7460598" cy="2831794"/>
          </a:xfrm>
          <a:prstGeom prst="rect">
            <a:avLst/>
          </a:prstGeom>
        </p:spPr>
        <p:style>
          <a:lnRef idx="2">
            <a:schemeClr val="dk1"/>
          </a:lnRef>
          <a:fillRef idx="1">
            <a:schemeClr val="lt1"/>
          </a:fillRef>
          <a:effectRef idx="0">
            <a:schemeClr val="dk1"/>
          </a:effectRef>
          <a:fontRef idx="minor">
            <a:schemeClr val="dk1"/>
          </a:fontRef>
        </p:style>
      </p:pic>
      <p:pic>
        <p:nvPicPr>
          <p:cNvPr id="2" name="Picture 1">
            <a:extLst>
              <a:ext uri="{FF2B5EF4-FFF2-40B4-BE49-F238E27FC236}">
                <a16:creationId xmlns:a16="http://schemas.microsoft.com/office/drawing/2014/main" id="{57041F15-0DE2-4B55-B523-AEC5B8FE9243}"/>
              </a:ext>
            </a:extLst>
          </p:cNvPr>
          <p:cNvPicPr>
            <a:picLocks noChangeAspect="1"/>
          </p:cNvPicPr>
          <p:nvPr/>
        </p:nvPicPr>
        <p:blipFill>
          <a:blip r:embed="rId4"/>
          <a:stretch>
            <a:fillRect/>
          </a:stretch>
        </p:blipFill>
        <p:spPr>
          <a:xfrm>
            <a:off x="2042631" y="1474412"/>
            <a:ext cx="7810575" cy="2092415"/>
          </a:xfrm>
          <a:prstGeom prst="rect">
            <a:avLst/>
          </a:prstGeom>
        </p:spPr>
        <p:style>
          <a:lnRef idx="2">
            <a:schemeClr val="dk1"/>
          </a:lnRef>
          <a:fillRef idx="1">
            <a:schemeClr val="lt1"/>
          </a:fillRef>
          <a:effectRef idx="0">
            <a:schemeClr val="dk1"/>
          </a:effectRef>
          <a:fontRef idx="minor">
            <a:schemeClr val="dk1"/>
          </a:fontRef>
        </p:style>
      </p:pic>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6760030" y="5202856"/>
            <a:ext cx="3385456" cy="8496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01D4B0C-5B91-4712-ACF2-908ACAA80615}"/>
              </a:ext>
            </a:extLst>
          </p:cNvPr>
          <p:cNvPicPr>
            <a:picLocks noChangeAspect="1"/>
          </p:cNvPicPr>
          <p:nvPr/>
        </p:nvPicPr>
        <p:blipFill rotWithShape="1">
          <a:blip r:embed="rId3"/>
          <a:srcRect l="1195" t="2378" r="56063" b="35184"/>
          <a:stretch/>
        </p:blipFill>
        <p:spPr>
          <a:xfrm>
            <a:off x="6584529" y="2138765"/>
            <a:ext cx="5325739" cy="2871577"/>
          </a:xfrm>
          <a:prstGeom prst="rect">
            <a:avLst/>
          </a:prstGeom>
        </p:spPr>
        <p:style>
          <a:lnRef idx="2">
            <a:schemeClr val="dk1"/>
          </a:lnRef>
          <a:fillRef idx="1">
            <a:schemeClr val="lt1"/>
          </a:fillRef>
          <a:effectRef idx="0">
            <a:schemeClr val="dk1"/>
          </a:effectRef>
          <a:fontRef idx="minor">
            <a:schemeClr val="dk1"/>
          </a:fontRef>
        </p:style>
      </p:pic>
      <p:pic>
        <p:nvPicPr>
          <p:cNvPr id="4" name="Picture 3">
            <a:extLst>
              <a:ext uri="{FF2B5EF4-FFF2-40B4-BE49-F238E27FC236}">
                <a16:creationId xmlns:a16="http://schemas.microsoft.com/office/drawing/2014/main" id="{0D029D1D-D87C-4906-9D98-EE4690034C07}"/>
              </a:ext>
            </a:extLst>
          </p:cNvPr>
          <p:cNvPicPr>
            <a:picLocks noChangeAspect="1"/>
          </p:cNvPicPr>
          <p:nvPr/>
        </p:nvPicPr>
        <p:blipFill>
          <a:blip r:embed="rId4"/>
          <a:stretch>
            <a:fillRect/>
          </a:stretch>
        </p:blipFill>
        <p:spPr>
          <a:xfrm>
            <a:off x="238189" y="1654048"/>
            <a:ext cx="6120102" cy="4080068"/>
          </a:xfrm>
          <a:prstGeom prst="rect">
            <a:avLst/>
          </a:prstGeom>
        </p:spPr>
        <p:style>
          <a:lnRef idx="2">
            <a:schemeClr val="dk1"/>
          </a:lnRef>
          <a:fillRef idx="1">
            <a:schemeClr val="lt1"/>
          </a:fillRef>
          <a:effectRef idx="0">
            <a:schemeClr val="dk1"/>
          </a:effectRef>
          <a:fontRef idx="minor">
            <a:schemeClr val="dk1"/>
          </a:fontRef>
        </p:style>
      </p:pic>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5144808" y="1064562"/>
            <a:ext cx="1299535" cy="27345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V="1">
            <a:off x="8017312" y="5010342"/>
            <a:ext cx="1230086" cy="133602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Test the Lambda</a:t>
            </a:r>
          </a:p>
        </p:txBody>
      </p:sp>
      <p:pic>
        <p:nvPicPr>
          <p:cNvPr id="12" name="Picture 11">
            <a:extLst>
              <a:ext uri="{FF2B5EF4-FFF2-40B4-BE49-F238E27FC236}">
                <a16:creationId xmlns:a16="http://schemas.microsoft.com/office/drawing/2014/main" id="{FADF85CF-1D41-4042-A605-332A38C1DBD8}"/>
              </a:ext>
            </a:extLst>
          </p:cNvPr>
          <p:cNvPicPr>
            <a:picLocks noChangeAspect="1"/>
          </p:cNvPicPr>
          <p:nvPr/>
        </p:nvPicPr>
        <p:blipFill rotWithShape="1">
          <a:blip r:embed="rId6">
            <a:alphaModFix/>
          </a:blip>
          <a:srcRect t="4720" b="6579"/>
          <a:stretch/>
        </p:blipFill>
        <p:spPr>
          <a:xfrm>
            <a:off x="9196819" y="4668999"/>
            <a:ext cx="1076257" cy="330457"/>
          </a:xfrm>
          <a:prstGeom prst="rect">
            <a:avLst/>
          </a:prstGeom>
        </p:spPr>
      </p:pic>
    </p:spTree>
    <p:extLst>
      <p:ext uri="{BB962C8B-B14F-4D97-AF65-F5344CB8AC3E}">
        <p14:creationId xmlns:p14="http://schemas.microsoft.com/office/powerpoint/2010/main" val="364410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vert="horz" lIns="91440" tIns="45720" rIns="91440" bIns="45720" rtlCol="0" anchor="t">
            <a:normAutofit/>
          </a:bodyPr>
          <a:lstStyle/>
          <a:p>
            <a:pPr lvl="1"/>
            <a:r>
              <a:rPr lang="en-US" sz="2600" dirty="0"/>
              <a:t>Create Lambda</a:t>
            </a:r>
          </a:p>
          <a:p>
            <a:pPr lvl="1"/>
            <a:r>
              <a:rPr lang="en-US" sz="2600" dirty="0"/>
              <a:t>Create DynamoDB</a:t>
            </a:r>
          </a:p>
          <a:p>
            <a:pPr lvl="1"/>
            <a:r>
              <a:rPr lang="en-US" sz="2600" dirty="0"/>
              <a:t>Edit IAM Role</a:t>
            </a:r>
          </a:p>
          <a:p>
            <a:pPr lvl="1"/>
            <a:r>
              <a:rPr lang="en-US" sz="2600" dirty="0"/>
              <a:t>Test Lambda</a:t>
            </a:r>
          </a:p>
          <a:p>
            <a:pPr lvl="1"/>
            <a:endParaRPr lang="en-US" sz="2600" dirty="0"/>
          </a:p>
          <a:p>
            <a:pPr marL="274320" lvl="1" indent="0">
              <a:buNone/>
            </a:pPr>
            <a:r>
              <a:rPr lang="en-US" sz="2600" dirty="0"/>
              <a:t>(Use US-EAST-2/Ohio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6</a:t>
            </a:r>
          </a:p>
        </p:txBody>
      </p:sp>
    </p:spTree>
    <p:extLst>
      <p:ext uri="{BB962C8B-B14F-4D97-AF65-F5344CB8AC3E}">
        <p14:creationId xmlns:p14="http://schemas.microsoft.com/office/powerpoint/2010/main" val="16320629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AAAB0F55-9319-4282-8C9E-4F3760420F9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31" name="Connector: Elbow 30">
            <a:extLst>
              <a:ext uri="{FF2B5EF4-FFF2-40B4-BE49-F238E27FC236}">
                <a16:creationId xmlns:a16="http://schemas.microsoft.com/office/drawing/2014/main" id="{DB20A611-749A-4A68-9997-D539C19EA19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81FB30B-9B0A-4567-8B24-1C5E7BECDCB4}"/>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34" name="Rectangle 33">
            <a:extLst>
              <a:ext uri="{FF2B5EF4-FFF2-40B4-BE49-F238E27FC236}">
                <a16:creationId xmlns:a16="http://schemas.microsoft.com/office/drawing/2014/main" id="{20968862-C87C-4560-858D-7B5351162179}"/>
              </a:ext>
            </a:extLst>
          </p:cNvPr>
          <p:cNvSpPr/>
          <p:nvPr/>
        </p:nvSpPr>
        <p:spPr>
          <a:xfrm>
            <a:off x="9271054" y="2561777"/>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4090C63-0ADE-4BF5-BC58-551E1CCFF82F}"/>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45E9780D-6C69-4710-A570-9D192FE1116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C67BCEAE-7F19-4422-804A-1504BE2C04FB}"/>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5953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10053</TotalTime>
  <Words>4729</Words>
  <Application>Microsoft Office PowerPoint</Application>
  <PresentationFormat>Widescreen</PresentationFormat>
  <Paragraphs>890</Paragraphs>
  <Slides>129</Slides>
  <Notes>55</Notes>
  <HiddenSlides>2</HiddenSlides>
  <MMClips>0</MMClips>
  <ScaleCrop>false</ScaleCrop>
  <HeadingPairs>
    <vt:vector size="4" baseType="variant">
      <vt:variant>
        <vt:lpstr>Theme</vt:lpstr>
      </vt:variant>
      <vt:variant>
        <vt:i4>1</vt:i4>
      </vt:variant>
      <vt:variant>
        <vt:lpstr>Slide Titles</vt:lpstr>
      </vt:variant>
      <vt:variant>
        <vt:i4>129</vt:i4>
      </vt:variant>
    </vt:vector>
  </HeadingPairs>
  <TitlesOfParts>
    <vt:vector size="130" baseType="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White, Lydia</cp:lastModifiedBy>
  <cp:revision>928</cp:revision>
  <dcterms:created xsi:type="dcterms:W3CDTF">2018-07-27T13:09:52Z</dcterms:created>
  <dcterms:modified xsi:type="dcterms:W3CDTF">2020-01-07T03:32:35Z</dcterms:modified>
</cp:coreProperties>
</file>